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modernComment_88C_169BF8DF.xml" ContentType="application/vnd.ms-powerpoint.comments+xml"/>
  <Override PartName="/ppt/notesSlides/notesSlide19.xml" ContentType="application/vnd.openxmlformats-officedocument.presentationml.notesSlide+xml"/>
  <Override PartName="/ppt/comments/modernComment_7C775EBD_366D6685.xml" ContentType="application/vnd.ms-powerpoint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modernComment_7C775EB9_4ACBD340.xml" ContentType="application/vnd.ms-powerpoint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modernComment_7C775EAB_F5EDC474.xml" ContentType="application/vnd.ms-powerpoint.comment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47"/>
  </p:notesMasterIdLst>
  <p:sldIdLst>
    <p:sldId id="2409" r:id="rId6"/>
    <p:sldId id="2088197759" r:id="rId7"/>
    <p:sldId id="2088197769" r:id="rId8"/>
    <p:sldId id="2088197789" r:id="rId9"/>
    <p:sldId id="2088197793" r:id="rId10"/>
    <p:sldId id="2088197787" r:id="rId11"/>
    <p:sldId id="2088197765" r:id="rId12"/>
    <p:sldId id="2088197790" r:id="rId13"/>
    <p:sldId id="2088197792" r:id="rId14"/>
    <p:sldId id="2088197794" r:id="rId15"/>
    <p:sldId id="308" r:id="rId16"/>
    <p:sldId id="305" r:id="rId17"/>
    <p:sldId id="430" r:id="rId18"/>
    <p:sldId id="2088197823" r:id="rId19"/>
    <p:sldId id="2088197822" r:id="rId20"/>
    <p:sldId id="2088197795" r:id="rId21"/>
    <p:sldId id="2088197796" r:id="rId22"/>
    <p:sldId id="2188" r:id="rId23"/>
    <p:sldId id="2088197821" r:id="rId24"/>
    <p:sldId id="2088197824" r:id="rId25"/>
    <p:sldId id="2088197825" r:id="rId26"/>
    <p:sldId id="2088197797" r:id="rId27"/>
    <p:sldId id="2088197811" r:id="rId28"/>
    <p:sldId id="2088197798" r:id="rId29"/>
    <p:sldId id="2088197806" r:id="rId30"/>
    <p:sldId id="2088197808" r:id="rId31"/>
    <p:sldId id="2088197799" r:id="rId32"/>
    <p:sldId id="2088197816" r:id="rId33"/>
    <p:sldId id="2088197801" r:id="rId34"/>
    <p:sldId id="2088197817" r:id="rId35"/>
    <p:sldId id="2088197800" r:id="rId36"/>
    <p:sldId id="2088197819" r:id="rId37"/>
    <p:sldId id="2088197813" r:id="rId38"/>
    <p:sldId id="278" r:id="rId39"/>
    <p:sldId id="5498" r:id="rId40"/>
    <p:sldId id="2088197812" r:id="rId41"/>
    <p:sldId id="2406" r:id="rId42"/>
    <p:sldId id="2088197802" r:id="rId43"/>
    <p:sldId id="2088197803" r:id="rId44"/>
    <p:sldId id="2088197807" r:id="rId45"/>
    <p:sldId id="208819780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wnstream" id="{40A71B8D-9F64-4A1F-A64B-D9FB54EE4EE6}">
          <p14:sldIdLst>
            <p14:sldId id="2409"/>
            <p14:sldId id="2088197759"/>
            <p14:sldId id="2088197769"/>
            <p14:sldId id="2088197789"/>
            <p14:sldId id="2088197793"/>
            <p14:sldId id="2088197787"/>
            <p14:sldId id="2088197765"/>
            <p14:sldId id="2088197790"/>
            <p14:sldId id="2088197792"/>
            <p14:sldId id="2088197794"/>
            <p14:sldId id="308"/>
            <p14:sldId id="305"/>
            <p14:sldId id="430"/>
            <p14:sldId id="2088197823"/>
            <p14:sldId id="2088197822"/>
            <p14:sldId id="2088197795"/>
            <p14:sldId id="2088197796"/>
            <p14:sldId id="2188"/>
            <p14:sldId id="2088197821"/>
            <p14:sldId id="2088197824"/>
            <p14:sldId id="2088197825"/>
            <p14:sldId id="2088197797"/>
            <p14:sldId id="2088197811"/>
            <p14:sldId id="2088197798"/>
            <p14:sldId id="2088197806"/>
            <p14:sldId id="2088197808"/>
            <p14:sldId id="2088197799"/>
            <p14:sldId id="2088197816"/>
            <p14:sldId id="2088197801"/>
            <p14:sldId id="2088197817"/>
            <p14:sldId id="2088197800"/>
            <p14:sldId id="2088197819"/>
            <p14:sldId id="2088197813"/>
            <p14:sldId id="278"/>
            <p14:sldId id="5498"/>
            <p14:sldId id="2088197812"/>
            <p14:sldId id="2406"/>
            <p14:sldId id="2088197802"/>
            <p14:sldId id="2088197803"/>
            <p14:sldId id="2088197807"/>
            <p14:sldId id="20881978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443300-9C1B-38E5-BE0B-9BC4B07C224D}" name="Nick Roess" initials="" userId="S::nick.roess@franklinenergy.com::167e7487-732f-4826-ac21-8fa35b466b62" providerId="AD"/>
  <p188:author id="{0342CC17-3F5B-E696-A40E-6093D3EC4949}" name="Sara Savoia" initials="SS" userId="S::ssavoia@franklinenergy.com::e677568d-c88b-46a0-849d-318049812590" providerId="AD"/>
  <p188:author id="{7D9EAA52-1D27-2EEF-85D2-20E6D310DBFE}" name="Katie Greenfield" initials="KG" userId="S::kgreenfield@franklinenergy.com::5a544bcd-7772-4e79-b180-5f316ad31e98" providerId="AD"/>
  <p188:author id="{301BB26D-CBBF-5CC7-64E8-C3E88EE08820}" name="Kelsie Festerling" initials="KF" userId="S::kfesterling@franklinenergy.com::8f0084d7-69ff-438e-b040-dffa2a9dbb78" providerId="AD"/>
  <p188:author id="{AD8D6B8F-618F-D832-D732-F469A2AE4A1D}" name="Melissa Grace" initials="MG" userId="S::mgrace@franklinenergy.com::dd798df0-1625-4fcc-9854-56393035db71" providerId="AD"/>
  <p188:author id="{6791D592-16D2-D94E-5018-6288CE1CCB0F}" name="Kevin Salatrik" initials="" userId="S::ksalatrik@Franklinenergy.com::3f5ffd3a-9f92-4e45-af17-cebf8c43d3f8" providerId="AD"/>
  <p188:author id="{681C41A9-20E9-094A-1FE8-235AE7CEDE00}" name="Brie Gutmann" initials="BG" userId="S::bgutmann@wmenergy.com::99d8f0ee-376d-4a7c-b006-7d99eacee511" providerId="AD"/>
  <p188:author id="{BA1DC5AA-378F-3C7E-635E-31F0415E4387}" name="Kevin Salatrik" initials="KS" userId="S::ksalatrik@franklinenergy.com::3f5ffd3a-9f92-4e45-af17-cebf8c43d3f8" providerId="AD"/>
  <p188:author id="{65DF7BB0-D0F0-BB47-38DF-AFA487C35233}" name="Jon Packer" initials="JP" userId="S::jpacker@franklinenergy.com::422acb65-2ff9-4ffc-8954-1da917c6e59e" providerId="AD"/>
  <p188:author id="{B2EE05C9-DC0A-ACC7-C6CC-AA2C03CF6277}" name="Nicholas Roess" initials="NR" userId="S::nroess_wmenergy.com#ext#@franklinenergy.onmicrosoft.com::d1a77d69-3990-4733-9bdf-77a29d5727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mond F Plummer" initials="RFP" lastIdx="2" clrIdx="0">
    <p:extLst>
      <p:ext uri="{19B8F6BF-5375-455C-9EA6-DF929625EA0E}">
        <p15:presenceInfo xmlns:p15="http://schemas.microsoft.com/office/powerpoint/2012/main" userId="S::raymond.plummer@dteenergy.com::0aefb8b3-c238-47fe-9051-ab235427e0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1"/>
    <a:srgbClr val="1E3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441B0-0590-D073-892C-D34A46810E9E}" v="291" dt="2025-06-24T18:35:28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44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ie Festerling" userId="S::kfesterling@franklinenergy.com::8f0084d7-69ff-438e-b040-dffa2a9dbb78" providerId="AD" clId="Web-{1F9143B1-D2D9-A750-BF2B-7FB543346344}"/>
    <pc:docChg chg="modSld">
      <pc:chgData name="Kelsie Festerling" userId="S::kfesterling@franklinenergy.com::8f0084d7-69ff-438e-b040-dffa2a9dbb78" providerId="AD" clId="Web-{1F9143B1-D2D9-A750-BF2B-7FB543346344}" dt="2025-02-24T18:17:56.143" v="15" actId="1076"/>
      <pc:docMkLst>
        <pc:docMk/>
      </pc:docMkLst>
      <pc:sldChg chg="addSp delSp modSp">
        <pc:chgData name="Kelsie Festerling" userId="S::kfesterling@franklinenergy.com::8f0084d7-69ff-438e-b040-dffa2a9dbb78" providerId="AD" clId="Web-{1F9143B1-D2D9-A750-BF2B-7FB543346344}" dt="2025-02-24T18:17:56.143" v="15" actId="1076"/>
        <pc:sldMkLst>
          <pc:docMk/>
          <pc:sldMk cId="4126000244" sldId="2088197803"/>
        </pc:sldMkLst>
      </pc:sldChg>
    </pc:docChg>
  </pc:docChgLst>
  <pc:docChgLst>
    <pc:chgData name="Nick Roess" userId="167e7487-732f-4826-ac21-8fa35b466b62" providerId="ADAL" clId="{AB8C6611-CA16-4BAC-880F-4C7B48507796}"/>
    <pc:docChg chg="undo custSel modSld">
      <pc:chgData name="Nick Roess" userId="167e7487-732f-4826-ac21-8fa35b466b62" providerId="ADAL" clId="{AB8C6611-CA16-4BAC-880F-4C7B48507796}" dt="2025-05-19T15:24:06.410" v="356" actId="20577"/>
      <pc:docMkLst>
        <pc:docMk/>
      </pc:docMkLst>
      <pc:sldChg chg="addSp delSp modSp mod">
        <pc:chgData name="Nick Roess" userId="167e7487-732f-4826-ac21-8fa35b466b62" providerId="ADAL" clId="{AB8C6611-CA16-4BAC-880F-4C7B48507796}" dt="2025-05-19T14:58:32.097" v="133" actId="14826"/>
        <pc:sldMkLst>
          <pc:docMk/>
          <pc:sldMk cId="1389675080" sldId="2088197769"/>
        </pc:sldMkLst>
        <pc:spChg chg="mod">
          <ac:chgData name="Nick Roess" userId="167e7487-732f-4826-ac21-8fa35b466b62" providerId="ADAL" clId="{AB8C6611-CA16-4BAC-880F-4C7B48507796}" dt="2025-05-19T14:55:39.224" v="126" actId="113"/>
          <ac:spMkLst>
            <pc:docMk/>
            <pc:sldMk cId="1389675080" sldId="2088197769"/>
            <ac:spMk id="3" creationId="{2C3BDC5A-7005-1306-C32F-5CD346EAEC3C}"/>
          </ac:spMkLst>
        </pc:spChg>
        <pc:picChg chg="mod">
          <ac:chgData name="Nick Roess" userId="167e7487-732f-4826-ac21-8fa35b466b62" providerId="ADAL" clId="{AB8C6611-CA16-4BAC-880F-4C7B48507796}" dt="2025-05-19T14:58:32.097" v="133" actId="14826"/>
          <ac:picMkLst>
            <pc:docMk/>
            <pc:sldMk cId="1389675080" sldId="2088197769"/>
            <ac:picMk id="4" creationId="{E4780641-2532-A030-F0B4-B6938916460C}"/>
          </ac:picMkLst>
        </pc:picChg>
        <pc:picChg chg="mod">
          <ac:chgData name="Nick Roess" userId="167e7487-732f-4826-ac21-8fa35b466b62" providerId="ADAL" clId="{AB8C6611-CA16-4BAC-880F-4C7B48507796}" dt="2025-05-19T14:58:14.412" v="132" actId="14826"/>
          <ac:picMkLst>
            <pc:docMk/>
            <pc:sldMk cId="1389675080" sldId="2088197769"/>
            <ac:picMk id="5" creationId="{5A38DC38-17A0-C0D0-3ACF-7533289C3DC1}"/>
          </ac:picMkLst>
        </pc:picChg>
      </pc:sldChg>
      <pc:sldChg chg="modSp mod">
        <pc:chgData name="Nick Roess" userId="167e7487-732f-4826-ac21-8fa35b466b62" providerId="ADAL" clId="{AB8C6611-CA16-4BAC-880F-4C7B48507796}" dt="2025-05-19T15:24:06.410" v="356" actId="20577"/>
        <pc:sldMkLst>
          <pc:docMk/>
          <pc:sldMk cId="3824873401" sldId="2088197789"/>
        </pc:sldMkLst>
        <pc:spChg chg="mod">
          <ac:chgData name="Nick Roess" userId="167e7487-732f-4826-ac21-8fa35b466b62" providerId="ADAL" clId="{AB8C6611-CA16-4BAC-880F-4C7B48507796}" dt="2025-05-19T15:24:06.410" v="356" actId="20577"/>
          <ac:spMkLst>
            <pc:docMk/>
            <pc:sldMk cId="3824873401" sldId="2088197789"/>
            <ac:spMk id="6" creationId="{20417457-BDAA-E87B-F636-8603E7E22A13}"/>
          </ac:spMkLst>
        </pc:spChg>
      </pc:sldChg>
      <pc:sldChg chg="modSp mod">
        <pc:chgData name="Nick Roess" userId="167e7487-732f-4826-ac21-8fa35b466b62" providerId="ADAL" clId="{AB8C6611-CA16-4BAC-880F-4C7B48507796}" dt="2025-05-19T15:08:31.698" v="295" actId="20577"/>
        <pc:sldMkLst>
          <pc:docMk/>
          <pc:sldMk cId="449724964" sldId="2088197790"/>
        </pc:sldMkLst>
        <pc:spChg chg="mod">
          <ac:chgData name="Nick Roess" userId="167e7487-732f-4826-ac21-8fa35b466b62" providerId="ADAL" clId="{AB8C6611-CA16-4BAC-880F-4C7B48507796}" dt="2025-05-19T15:08:31.698" v="295" actId="20577"/>
          <ac:spMkLst>
            <pc:docMk/>
            <pc:sldMk cId="449724964" sldId="2088197790"/>
            <ac:spMk id="2" creationId="{6A5BF3CA-4432-0E47-C5FD-6C35F78B8C30}"/>
          </ac:spMkLst>
        </pc:spChg>
      </pc:sldChg>
    </pc:docChg>
  </pc:docChgLst>
  <pc:docChgLst>
    <pc:chgData name="Katie Greenfield" userId="S::kgreenfield@franklinenergy.com::5a544bcd-7772-4e79-b180-5f316ad31e98" providerId="AD" clId="Web-{F7F319A2-3229-45CF-9ECE-BE06716BB6B0}"/>
    <pc:docChg chg="modSld">
      <pc:chgData name="Katie Greenfield" userId="S::kgreenfield@franklinenergy.com::5a544bcd-7772-4e79-b180-5f316ad31e98" providerId="AD" clId="Web-{F7F319A2-3229-45CF-9ECE-BE06716BB6B0}" dt="2025-03-27T17:46:18.974" v="51" actId="1076"/>
      <pc:docMkLst>
        <pc:docMk/>
      </pc:docMkLst>
      <pc:sldChg chg="addSp delSp modSp">
        <pc:chgData name="Katie Greenfield" userId="S::kgreenfield@franklinenergy.com::5a544bcd-7772-4e79-b180-5f316ad31e98" providerId="AD" clId="Web-{F7F319A2-3229-45CF-9ECE-BE06716BB6B0}" dt="2025-03-27T17:46:18.974" v="51" actId="1076"/>
        <pc:sldMkLst>
          <pc:docMk/>
          <pc:sldMk cId="4126000244" sldId="2088197803"/>
        </pc:sldMkLst>
        <pc:spChg chg="add mod">
          <ac:chgData name="Katie Greenfield" userId="S::kgreenfield@franklinenergy.com::5a544bcd-7772-4e79-b180-5f316ad31e98" providerId="AD" clId="Web-{F7F319A2-3229-45CF-9ECE-BE06716BB6B0}" dt="2025-03-27T17:44:11.302" v="24" actId="1076"/>
          <ac:spMkLst>
            <pc:docMk/>
            <pc:sldMk cId="4126000244" sldId="2088197803"/>
            <ac:spMk id="4" creationId="{F6A3F011-CAA6-D57F-F298-600A3390DF84}"/>
          </ac:spMkLst>
        </pc:spChg>
        <pc:spChg chg="add mod">
          <ac:chgData name="Katie Greenfield" userId="S::kgreenfield@franklinenergy.com::5a544bcd-7772-4e79-b180-5f316ad31e98" providerId="AD" clId="Web-{F7F319A2-3229-45CF-9ECE-BE06716BB6B0}" dt="2025-03-27T17:46:01.849" v="46" actId="1076"/>
          <ac:spMkLst>
            <pc:docMk/>
            <pc:sldMk cId="4126000244" sldId="2088197803"/>
            <ac:spMk id="5" creationId="{B72C14C3-4E42-E9CF-9C0B-B1BFAF140EA1}"/>
          </ac:spMkLst>
        </pc:spChg>
        <pc:spChg chg="add mod">
          <ac:chgData name="Katie Greenfield" userId="S::kgreenfield@franklinenergy.com::5a544bcd-7772-4e79-b180-5f316ad31e98" providerId="AD" clId="Web-{F7F319A2-3229-45CF-9ECE-BE06716BB6B0}" dt="2025-03-27T17:46:05.771" v="47" actId="1076"/>
          <ac:spMkLst>
            <pc:docMk/>
            <pc:sldMk cId="4126000244" sldId="2088197803"/>
            <ac:spMk id="6" creationId="{B7937835-344C-A518-CCC7-919B3C974545}"/>
          </ac:spMkLst>
        </pc:spChg>
        <pc:spChg chg="add mod">
          <ac:chgData name="Katie Greenfield" userId="S::kgreenfield@franklinenergy.com::5a544bcd-7772-4e79-b180-5f316ad31e98" providerId="AD" clId="Web-{F7F319A2-3229-45CF-9ECE-BE06716BB6B0}" dt="2025-03-27T17:46:18.974" v="51" actId="1076"/>
          <ac:spMkLst>
            <pc:docMk/>
            <pc:sldMk cId="4126000244" sldId="2088197803"/>
            <ac:spMk id="7" creationId="{30BE6141-91AC-60E6-5AF9-D23030761C30}"/>
          </ac:spMkLst>
        </pc:spChg>
        <pc:spChg chg="mod ord">
          <ac:chgData name="Katie Greenfield" userId="S::kgreenfield@franklinenergy.com::5a544bcd-7772-4e79-b180-5f316ad31e98" providerId="AD" clId="Web-{F7F319A2-3229-45CF-9ECE-BE06716BB6B0}" dt="2025-03-27T17:43:44.661" v="9"/>
          <ac:spMkLst>
            <pc:docMk/>
            <pc:sldMk cId="4126000244" sldId="2088197803"/>
            <ac:spMk id="23" creationId="{31611FEF-BC2A-53A6-13C4-AB437114E493}"/>
          </ac:spMkLst>
        </pc:spChg>
        <pc:picChg chg="add mod">
          <ac:chgData name="Katie Greenfield" userId="S::kgreenfield@franklinenergy.com::5a544bcd-7772-4e79-b180-5f316ad31e98" providerId="AD" clId="Web-{F7F319A2-3229-45CF-9ECE-BE06716BB6B0}" dt="2025-03-27T17:43:47.755" v="10" actId="1076"/>
          <ac:picMkLst>
            <pc:docMk/>
            <pc:sldMk cId="4126000244" sldId="2088197803"/>
            <ac:picMk id="3" creationId="{64D989AF-9FCB-520A-0EB2-02D4B25EF3FB}"/>
          </ac:picMkLst>
        </pc:picChg>
      </pc:sldChg>
    </pc:docChg>
  </pc:docChgLst>
  <pc:docChgLst>
    <pc:chgData name="Sara Savoia" userId="S::ssavoia@franklinenergy.com::e677568d-c88b-46a0-849d-318049812590" providerId="AD" clId="Web-{17325C59-1395-F31A-AF8E-5981171F166C}"/>
    <pc:docChg chg="mod modSld">
      <pc:chgData name="Sara Savoia" userId="S::ssavoia@franklinenergy.com::e677568d-c88b-46a0-849d-318049812590" providerId="AD" clId="Web-{17325C59-1395-F31A-AF8E-5981171F166C}" dt="2025-03-26T19:03:49.587" v="14"/>
      <pc:docMkLst>
        <pc:docMk/>
      </pc:docMkLst>
      <pc:sldChg chg="mod modShow">
        <pc:chgData name="Sara Savoia" userId="S::ssavoia@franklinenergy.com::e677568d-c88b-46a0-849d-318049812590" providerId="AD" clId="Web-{17325C59-1395-F31A-AF8E-5981171F166C}" dt="2025-03-26T19:03:44.180" v="13"/>
        <pc:sldMkLst>
          <pc:docMk/>
          <pc:sldMk cId="3154035672" sldId="2088197801"/>
        </pc:sldMkLst>
      </pc:sldChg>
      <pc:sldChg chg="mod modShow">
        <pc:chgData name="Sara Savoia" userId="S::ssavoia@franklinenergy.com::e677568d-c88b-46a0-849d-318049812590" providerId="AD" clId="Web-{17325C59-1395-F31A-AF8E-5981171F166C}" dt="2025-03-26T19:03:49.587" v="14"/>
        <pc:sldMkLst>
          <pc:docMk/>
          <pc:sldMk cId="1254871872" sldId="2088197817"/>
        </pc:sldMkLst>
      </pc:sldChg>
      <pc:sldChg chg="modSp">
        <pc:chgData name="Sara Savoia" userId="S::ssavoia@franklinenergy.com::e677568d-c88b-46a0-849d-318049812590" providerId="AD" clId="Web-{17325C59-1395-F31A-AF8E-5981171F166C}" dt="2025-03-26T19:03:07.368" v="12" actId="20577"/>
        <pc:sldMkLst>
          <pc:docMk/>
          <pc:sldMk cId="913139333" sldId="2088197821"/>
        </pc:sldMkLst>
        <pc:spChg chg="mod">
          <ac:chgData name="Sara Savoia" userId="S::ssavoia@franklinenergy.com::e677568d-c88b-46a0-849d-318049812590" providerId="AD" clId="Web-{17325C59-1395-F31A-AF8E-5981171F166C}" dt="2025-03-26T19:03:07.368" v="12" actId="20577"/>
          <ac:spMkLst>
            <pc:docMk/>
            <pc:sldMk cId="913139333" sldId="2088197821"/>
            <ac:spMk id="2" creationId="{983A0B71-E187-5B28-F481-1BAFDA4ED8EF}"/>
          </ac:spMkLst>
        </pc:spChg>
      </pc:sldChg>
      <pc:sldChg chg="mod modShow">
        <pc:chgData name="Sara Savoia" userId="S::ssavoia@franklinenergy.com::e677568d-c88b-46a0-849d-318049812590" providerId="AD" clId="Web-{17325C59-1395-F31A-AF8E-5981171F166C}" dt="2025-03-26T19:01:29.071" v="1"/>
        <pc:sldMkLst>
          <pc:docMk/>
          <pc:sldMk cId="1729840251" sldId="2088197822"/>
        </pc:sldMkLst>
      </pc:sldChg>
    </pc:docChg>
  </pc:docChgLst>
  <pc:docChgLst>
    <pc:chgData name="Nick Roess" userId="S::nick.roess@franklinenergy.com::167e7487-732f-4826-ac21-8fa35b466b62" providerId="AD" clId="Web-{04672600-9F5E-DDB9-7A22-7DFABB4F84AF}"/>
    <pc:docChg chg="modSld">
      <pc:chgData name="Nick Roess" userId="S::nick.roess@franklinenergy.com::167e7487-732f-4826-ac21-8fa35b466b62" providerId="AD" clId="Web-{04672600-9F5E-DDB9-7A22-7DFABB4F84AF}" dt="2025-06-11T12:40:13.635" v="39" actId="1076"/>
      <pc:docMkLst>
        <pc:docMk/>
      </pc:docMkLst>
      <pc:sldChg chg="addSp delSp modSp">
        <pc:chgData name="Nick Roess" userId="S::nick.roess@franklinenergy.com::167e7487-732f-4826-ac21-8fa35b466b62" providerId="AD" clId="Web-{04672600-9F5E-DDB9-7A22-7DFABB4F84AF}" dt="2025-06-11T12:40:13.635" v="39" actId="1076"/>
        <pc:sldMkLst>
          <pc:docMk/>
          <pc:sldMk cId="1389675080" sldId="2088197769"/>
        </pc:sldMkLst>
        <pc:spChg chg="mod">
          <ac:chgData name="Nick Roess" userId="S::nick.roess@franklinenergy.com::167e7487-732f-4826-ac21-8fa35b466b62" providerId="AD" clId="Web-{04672600-9F5E-DDB9-7A22-7DFABB4F84AF}" dt="2025-06-11T12:40:13.635" v="39" actId="1076"/>
          <ac:spMkLst>
            <pc:docMk/>
            <pc:sldMk cId="1389675080" sldId="2088197769"/>
            <ac:spMk id="3" creationId="{2C3BDC5A-7005-1306-C32F-5CD346EAEC3C}"/>
          </ac:spMkLst>
        </pc:spChg>
        <pc:spChg chg="add del mod">
          <ac:chgData name="Nick Roess" userId="S::nick.roess@franklinenergy.com::167e7487-732f-4826-ac21-8fa35b466b62" providerId="AD" clId="Web-{04672600-9F5E-DDB9-7A22-7DFABB4F84AF}" dt="2025-06-11T12:40:06.760" v="38" actId="1076"/>
          <ac:spMkLst>
            <pc:docMk/>
            <pc:sldMk cId="1389675080" sldId="2088197769"/>
            <ac:spMk id="8" creationId="{601B8CC0-4412-8292-5E37-634B21FF7144}"/>
          </ac:spMkLst>
        </pc:spChg>
      </pc:sldChg>
    </pc:docChg>
  </pc:docChgLst>
  <pc:docChgLst>
    <pc:chgData name="mkowal@energy-solution.com" userId="S::urn:spo:guest#mkowal@energy-solution.com::" providerId="AD" clId="Web-{AC9E89F4-71FD-13F0-3DBA-D8DC1122A691}"/>
    <pc:docChg chg="modSld">
      <pc:chgData name="mkowal@energy-solution.com" userId="S::urn:spo:guest#mkowal@energy-solution.com::" providerId="AD" clId="Web-{AC9E89F4-71FD-13F0-3DBA-D8DC1122A691}" dt="2025-02-24T14:55:53.318" v="3" actId="1076"/>
      <pc:docMkLst>
        <pc:docMk/>
      </pc:docMkLst>
      <pc:sldChg chg="modSp">
        <pc:chgData name="mkowal@energy-solution.com" userId="S::urn:spo:guest#mkowal@energy-solution.com::" providerId="AD" clId="Web-{AC9E89F4-71FD-13F0-3DBA-D8DC1122A691}" dt="2025-02-24T14:55:53.318" v="3" actId="1076"/>
        <pc:sldMkLst>
          <pc:docMk/>
          <pc:sldMk cId="3824873401" sldId="2088197789"/>
        </pc:sldMkLst>
      </pc:sldChg>
    </pc:docChg>
  </pc:docChgLst>
  <pc:docChgLst>
    <pc:chgData name="Kelsie Festerling" userId="S::kfesterling@franklinenergy.com::8f0084d7-69ff-438e-b040-dffa2a9dbb78" providerId="AD" clId="Web-{46B9315A-6F0E-7435-396E-81140C6AB7F9}"/>
    <pc:docChg chg="modSld">
      <pc:chgData name="Kelsie Festerling" userId="S::kfesterling@franklinenergy.com::8f0084d7-69ff-438e-b040-dffa2a9dbb78" providerId="AD" clId="Web-{46B9315A-6F0E-7435-396E-81140C6AB7F9}" dt="2025-02-25T21:53:59.253" v="19" actId="14100"/>
      <pc:docMkLst>
        <pc:docMk/>
      </pc:docMkLst>
      <pc:sldChg chg="modSp">
        <pc:chgData name="Kelsie Festerling" userId="S::kfesterling@franklinenergy.com::8f0084d7-69ff-438e-b040-dffa2a9dbb78" providerId="AD" clId="Web-{46B9315A-6F0E-7435-396E-81140C6AB7F9}" dt="2025-02-25T21:53:59.253" v="19" actId="14100"/>
        <pc:sldMkLst>
          <pc:docMk/>
          <pc:sldMk cId="1389675080" sldId="2088197769"/>
        </pc:sldMkLst>
      </pc:sldChg>
    </pc:docChg>
  </pc:docChgLst>
  <pc:docChgLst>
    <pc:chgData name="Sara Savoia" userId="S::ssavoia@franklinenergy.com::e677568d-c88b-46a0-849d-318049812590" providerId="AD" clId="Web-{4AA20743-C1CD-0C60-4FF6-61CAB731D421}"/>
    <pc:docChg chg="modSld">
      <pc:chgData name="Sara Savoia" userId="S::ssavoia@franklinenergy.com::e677568d-c88b-46a0-849d-318049812590" providerId="AD" clId="Web-{4AA20743-C1CD-0C60-4FF6-61CAB731D421}" dt="2025-03-28T14:20:33.152" v="9" actId="1076"/>
      <pc:docMkLst>
        <pc:docMk/>
      </pc:docMkLst>
      <pc:sldChg chg="modSp">
        <pc:chgData name="Sara Savoia" userId="S::ssavoia@franklinenergy.com::e677568d-c88b-46a0-849d-318049812590" providerId="AD" clId="Web-{4AA20743-C1CD-0C60-4FF6-61CAB731D421}" dt="2025-03-28T14:19:58.402" v="3"/>
        <pc:sldMkLst>
          <pc:docMk/>
          <pc:sldMk cId="379320543" sldId="2188"/>
        </pc:sldMkLst>
        <pc:graphicFrameChg chg="mod modGraphic">
          <ac:chgData name="Sara Savoia" userId="S::ssavoia@franklinenergy.com::e677568d-c88b-46a0-849d-318049812590" providerId="AD" clId="Web-{4AA20743-C1CD-0C60-4FF6-61CAB731D421}" dt="2025-03-28T14:19:58.402" v="3"/>
          <ac:graphicFrameMkLst>
            <pc:docMk/>
            <pc:sldMk cId="379320543" sldId="2188"/>
            <ac:graphicFrameMk id="5" creationId="{FA189F15-4436-6EE0-0D7F-9E28AF60C2F5}"/>
          </ac:graphicFrameMkLst>
        </pc:graphicFrameChg>
      </pc:sldChg>
      <pc:sldChg chg="modSp">
        <pc:chgData name="Sara Savoia" userId="S::ssavoia@franklinenergy.com::e677568d-c88b-46a0-849d-318049812590" providerId="AD" clId="Web-{4AA20743-C1CD-0C60-4FF6-61CAB731D421}" dt="2025-03-28T14:20:33.152" v="9" actId="1076"/>
        <pc:sldMkLst>
          <pc:docMk/>
          <pc:sldMk cId="119826880" sldId="2406"/>
        </pc:sldMkLst>
        <pc:spChg chg="mod">
          <ac:chgData name="Sara Savoia" userId="S::ssavoia@franklinenergy.com::e677568d-c88b-46a0-849d-318049812590" providerId="AD" clId="Web-{4AA20743-C1CD-0C60-4FF6-61CAB731D421}" dt="2025-03-28T14:20:33.152" v="9" actId="1076"/>
          <ac:spMkLst>
            <pc:docMk/>
            <pc:sldMk cId="119826880" sldId="2406"/>
            <ac:spMk id="5" creationId="{34D91336-3089-79F1-63F0-F93268861A2E}"/>
          </ac:spMkLst>
        </pc:spChg>
        <pc:spChg chg="mod">
          <ac:chgData name="Sara Savoia" userId="S::ssavoia@franklinenergy.com::e677568d-c88b-46a0-849d-318049812590" providerId="AD" clId="Web-{4AA20743-C1CD-0C60-4FF6-61CAB731D421}" dt="2025-03-28T14:20:29.590" v="8" actId="20577"/>
          <ac:spMkLst>
            <pc:docMk/>
            <pc:sldMk cId="119826880" sldId="2406"/>
            <ac:spMk id="11" creationId="{B6D9DD65-316A-47D4-B1B7-A0247A7849E7}"/>
          </ac:spMkLst>
        </pc:spChg>
      </pc:sldChg>
    </pc:docChg>
  </pc:docChgLst>
  <pc:docChgLst>
    <pc:chgData name="Kelsie Festerling" userId="S::kfesterling@franklinenergy.com::8f0084d7-69ff-438e-b040-dffa2a9dbb78" providerId="AD" clId="Web-{1E44FEC1-8F0F-D1C3-2570-61DA1A65F38F}"/>
    <pc:docChg chg="modSld">
      <pc:chgData name="Kelsie Festerling" userId="S::kfesterling@franklinenergy.com::8f0084d7-69ff-438e-b040-dffa2a9dbb78" providerId="AD" clId="Web-{1E44FEC1-8F0F-D1C3-2570-61DA1A65F38F}" dt="2025-02-18T23:01:27.900" v="2" actId="20577"/>
      <pc:docMkLst>
        <pc:docMk/>
      </pc:docMkLst>
      <pc:sldChg chg="modSp">
        <pc:chgData name="Kelsie Festerling" userId="S::kfesterling@franklinenergy.com::8f0084d7-69ff-438e-b040-dffa2a9dbb78" providerId="AD" clId="Web-{1E44FEC1-8F0F-D1C3-2570-61DA1A65F38F}" dt="2025-02-18T23:01:27.900" v="2" actId="20577"/>
        <pc:sldMkLst>
          <pc:docMk/>
          <pc:sldMk cId="2211165399" sldId="2088197759"/>
        </pc:sldMkLst>
      </pc:sldChg>
    </pc:docChg>
  </pc:docChgLst>
  <pc:docChgLst>
    <pc:chgData name="Nick Roess" userId="S::nick.roess@franklinenergy.com::167e7487-732f-4826-ac21-8fa35b466b62" providerId="AD" clId="Web-{9C8A1BD6-35AA-C9AA-1B53-12F878B11785}"/>
    <pc:docChg chg="modSld">
      <pc:chgData name="Nick Roess" userId="S::nick.roess@franklinenergy.com::167e7487-732f-4826-ac21-8fa35b466b62" providerId="AD" clId="Web-{9C8A1BD6-35AA-C9AA-1B53-12F878B11785}" dt="2025-05-19T14:51:50.654" v="12" actId="20577"/>
      <pc:docMkLst>
        <pc:docMk/>
      </pc:docMkLst>
      <pc:sldChg chg="modSp">
        <pc:chgData name="Nick Roess" userId="S::nick.roess@franklinenergy.com::167e7487-732f-4826-ac21-8fa35b466b62" providerId="AD" clId="Web-{9C8A1BD6-35AA-C9AA-1B53-12F878B11785}" dt="2025-05-19T14:51:50.654" v="12" actId="20577"/>
        <pc:sldMkLst>
          <pc:docMk/>
          <pc:sldMk cId="1389675080" sldId="2088197769"/>
        </pc:sldMkLst>
        <pc:spChg chg="mod">
          <ac:chgData name="Nick Roess" userId="S::nick.roess@franklinenergy.com::167e7487-732f-4826-ac21-8fa35b466b62" providerId="AD" clId="Web-{9C8A1BD6-35AA-C9AA-1B53-12F878B11785}" dt="2025-05-19T14:51:50.654" v="12" actId="20577"/>
          <ac:spMkLst>
            <pc:docMk/>
            <pc:sldMk cId="1389675080" sldId="2088197769"/>
            <ac:spMk id="3" creationId="{2C3BDC5A-7005-1306-C32F-5CD346EAEC3C}"/>
          </ac:spMkLst>
        </pc:spChg>
      </pc:sldChg>
    </pc:docChg>
  </pc:docChgLst>
  <pc:docChgLst>
    <pc:chgData name="Katie Greenfield" userId="S::kgreenfield@franklinenergy.com::5a544bcd-7772-4e79-b180-5f316ad31e98" providerId="AD" clId="Web-{3F5558F3-9424-43A7-9B37-11F8BD47290F}"/>
    <pc:docChg chg="modSld">
      <pc:chgData name="Katie Greenfield" userId="S::kgreenfield@franklinenergy.com::5a544bcd-7772-4e79-b180-5f316ad31e98" providerId="AD" clId="Web-{3F5558F3-9424-43A7-9B37-11F8BD47290F}" dt="2025-02-27T02:26:49.904" v="2" actId="20577"/>
      <pc:docMkLst>
        <pc:docMk/>
      </pc:docMkLst>
      <pc:sldChg chg="modSp">
        <pc:chgData name="Katie Greenfield" userId="S::kgreenfield@franklinenergy.com::5a544bcd-7772-4e79-b180-5f316ad31e98" providerId="AD" clId="Web-{3F5558F3-9424-43A7-9B37-11F8BD47290F}" dt="2025-02-27T02:26:49.904" v="2" actId="20577"/>
        <pc:sldMkLst>
          <pc:docMk/>
          <pc:sldMk cId="2094581868" sldId="2088197819"/>
        </pc:sldMkLst>
      </pc:sldChg>
    </pc:docChg>
  </pc:docChgLst>
  <pc:docChgLst>
    <pc:chgData name="Kelsie Festerling" userId="S::kfesterling@franklinenergy.com::8f0084d7-69ff-438e-b040-dffa2a9dbb78" providerId="AD" clId="Web-{D5B4BD9C-5925-8F7D-6E46-86D84EF5861C}"/>
    <pc:docChg chg="modSld">
      <pc:chgData name="Kelsie Festerling" userId="S::kfesterling@franklinenergy.com::8f0084d7-69ff-438e-b040-dffa2a9dbb78" providerId="AD" clId="Web-{D5B4BD9C-5925-8F7D-6E46-86D84EF5861C}" dt="2025-02-27T02:24:08.426" v="4" actId="20577"/>
      <pc:docMkLst>
        <pc:docMk/>
      </pc:docMkLst>
      <pc:sldChg chg="delSp">
        <pc:chgData name="Kelsie Festerling" userId="S::kfesterling@franklinenergy.com::8f0084d7-69ff-438e-b040-dffa2a9dbb78" providerId="AD" clId="Web-{D5B4BD9C-5925-8F7D-6E46-86D84EF5861C}" dt="2025-02-27T02:19:08.123" v="0"/>
        <pc:sldMkLst>
          <pc:docMk/>
          <pc:sldMk cId="1389675080" sldId="2088197769"/>
        </pc:sldMkLst>
      </pc:sldChg>
      <pc:sldChg chg="modSp">
        <pc:chgData name="Kelsie Festerling" userId="S::kfesterling@franklinenergy.com::8f0084d7-69ff-438e-b040-dffa2a9dbb78" providerId="AD" clId="Web-{D5B4BD9C-5925-8F7D-6E46-86D84EF5861C}" dt="2025-02-27T02:24:08.426" v="4" actId="20577"/>
        <pc:sldMkLst>
          <pc:docMk/>
          <pc:sldMk cId="4001652210" sldId="2088197808"/>
        </pc:sldMkLst>
      </pc:sldChg>
      <pc:sldChg chg="modSp">
        <pc:chgData name="Kelsie Festerling" userId="S::kfesterling@franklinenergy.com::8f0084d7-69ff-438e-b040-dffa2a9dbb78" providerId="AD" clId="Web-{D5B4BD9C-5925-8F7D-6E46-86D84EF5861C}" dt="2025-02-27T02:22:16.017" v="2" actId="1076"/>
        <pc:sldMkLst>
          <pc:docMk/>
          <pc:sldMk cId="1729840251" sldId="2088197822"/>
        </pc:sldMkLst>
      </pc:sldChg>
    </pc:docChg>
  </pc:docChgLst>
  <pc:docChgLst>
    <pc:chgData name="Nicholas Roess" userId="S::nroess_wmenergy.com#ext#@franklinenergy.onmicrosoft.com::d1a77d69-3990-4733-9bdf-77a29d5727ae" providerId="AD" clId="Web-{1A02A953-F976-2AE1-B546-247A761E51E0}"/>
    <pc:docChg chg="modSld">
      <pc:chgData name="Nicholas Roess" userId="S::nroess_wmenergy.com#ext#@franklinenergy.onmicrosoft.com::d1a77d69-3990-4733-9bdf-77a29d5727ae" providerId="AD" clId="Web-{1A02A953-F976-2AE1-B546-247A761E51E0}" dt="2025-03-26T21:50:09.372" v="77"/>
      <pc:docMkLst>
        <pc:docMk/>
      </pc:docMkLst>
      <pc:sldChg chg="modSp">
        <pc:chgData name="Nicholas Roess" userId="S::nroess_wmenergy.com#ext#@franklinenergy.onmicrosoft.com::d1a77d69-3990-4733-9bdf-77a29d5727ae" providerId="AD" clId="Web-{1A02A953-F976-2AE1-B546-247A761E51E0}" dt="2025-03-26T19:36:53.394" v="20" actId="1076"/>
        <pc:sldMkLst>
          <pc:docMk/>
          <pc:sldMk cId="379320543" sldId="2188"/>
        </pc:sldMkLst>
        <pc:spChg chg="mod">
          <ac:chgData name="Nicholas Roess" userId="S::nroess_wmenergy.com#ext#@franklinenergy.onmicrosoft.com::d1a77d69-3990-4733-9bdf-77a29d5727ae" providerId="AD" clId="Web-{1A02A953-F976-2AE1-B546-247A761E51E0}" dt="2025-03-26T19:36:53.378" v="19" actId="1076"/>
          <ac:spMkLst>
            <pc:docMk/>
            <pc:sldMk cId="379320543" sldId="2188"/>
            <ac:spMk id="6" creationId="{A4B73B7C-FF66-706B-E2B6-5D4C2D9CDFE9}"/>
          </ac:spMkLst>
        </pc:spChg>
        <pc:spChg chg="mod">
          <ac:chgData name="Nicholas Roess" userId="S::nroess_wmenergy.com#ext#@franklinenergy.onmicrosoft.com::d1a77d69-3990-4733-9bdf-77a29d5727ae" providerId="AD" clId="Web-{1A02A953-F976-2AE1-B546-247A761E51E0}" dt="2025-03-26T19:36:53.394" v="20" actId="1076"/>
          <ac:spMkLst>
            <pc:docMk/>
            <pc:sldMk cId="379320543" sldId="2188"/>
            <ac:spMk id="7" creationId="{BD68BD23-E351-205D-0912-F03B25DBD8CF}"/>
          </ac:spMkLst>
        </pc:spChg>
        <pc:graphicFrameChg chg="modGraphic">
          <ac:chgData name="Nicholas Roess" userId="S::nroess_wmenergy.com#ext#@franklinenergy.onmicrosoft.com::d1a77d69-3990-4733-9bdf-77a29d5727ae" providerId="AD" clId="Web-{1A02A953-F976-2AE1-B546-247A761E51E0}" dt="2025-03-26T19:36:37.660" v="17"/>
          <ac:graphicFrameMkLst>
            <pc:docMk/>
            <pc:sldMk cId="379320543" sldId="2188"/>
            <ac:graphicFrameMk id="2" creationId="{05CE0F31-43B3-4722-20EB-8E7A4AF51AAB}"/>
          </ac:graphicFrameMkLst>
        </pc:graphicFrameChg>
        <pc:graphicFrameChg chg="mod">
          <ac:chgData name="Nicholas Roess" userId="S::nroess_wmenergy.com#ext#@franklinenergy.onmicrosoft.com::d1a77d69-3990-4733-9bdf-77a29d5727ae" providerId="AD" clId="Web-{1A02A953-F976-2AE1-B546-247A761E51E0}" dt="2025-03-26T19:36:53.363" v="18" actId="1076"/>
          <ac:graphicFrameMkLst>
            <pc:docMk/>
            <pc:sldMk cId="379320543" sldId="2188"/>
            <ac:graphicFrameMk id="5" creationId="{FA189F15-4436-6EE0-0D7F-9E28AF60C2F5}"/>
          </ac:graphicFrameMkLst>
        </pc:graphicFrameChg>
      </pc:sldChg>
      <pc:sldChg chg="addSp delSp modSp">
        <pc:chgData name="Nicholas Roess" userId="S::nroess_wmenergy.com#ext#@franklinenergy.onmicrosoft.com::d1a77d69-3990-4733-9bdf-77a29d5727ae" providerId="AD" clId="Web-{1A02A953-F976-2AE1-B546-247A761E51E0}" dt="2025-03-26T21:50:09.372" v="77"/>
        <pc:sldMkLst>
          <pc:docMk/>
          <pc:sldMk cId="1389675080" sldId="2088197769"/>
        </pc:sldMkLst>
        <pc:spChg chg="mod">
          <ac:chgData name="Nicholas Roess" userId="S::nroess_wmenergy.com#ext#@franklinenergy.onmicrosoft.com::d1a77d69-3990-4733-9bdf-77a29d5727ae" providerId="AD" clId="Web-{1A02A953-F976-2AE1-B546-247A761E51E0}" dt="2025-03-26T21:41:31.555" v="71" actId="14100"/>
          <ac:spMkLst>
            <pc:docMk/>
            <pc:sldMk cId="1389675080" sldId="2088197769"/>
            <ac:spMk id="3" creationId="{2C3BDC5A-7005-1306-C32F-5CD346EAEC3C}"/>
          </ac:spMkLst>
        </pc:spChg>
        <pc:spChg chg="mod">
          <ac:chgData name="Nicholas Roess" userId="S::nroess_wmenergy.com#ext#@franklinenergy.onmicrosoft.com::d1a77d69-3990-4733-9bdf-77a29d5727ae" providerId="AD" clId="Web-{1A02A953-F976-2AE1-B546-247A761E51E0}" dt="2025-03-26T21:41:35.383" v="72" actId="1076"/>
          <ac:spMkLst>
            <pc:docMk/>
            <pc:sldMk cId="1389675080" sldId="2088197769"/>
            <ac:spMk id="8" creationId="{601B8CC0-4412-8292-5E37-634B21FF7144}"/>
          </ac:spMkLst>
        </pc:spChg>
        <pc:picChg chg="mod">
          <ac:chgData name="Nicholas Roess" userId="S::nroess_wmenergy.com#ext#@franklinenergy.onmicrosoft.com::d1a77d69-3990-4733-9bdf-77a29d5727ae" providerId="AD" clId="Web-{1A02A953-F976-2AE1-B546-247A761E51E0}" dt="2025-03-26T21:50:09.372" v="77"/>
          <ac:picMkLst>
            <pc:docMk/>
            <pc:sldMk cId="1389675080" sldId="2088197769"/>
            <ac:picMk id="4" creationId="{E4780641-2532-A030-F0B4-B6938916460C}"/>
          </ac:picMkLst>
        </pc:picChg>
        <pc:picChg chg="mod">
          <ac:chgData name="Nicholas Roess" userId="S::nroess_wmenergy.com#ext#@franklinenergy.onmicrosoft.com::d1a77d69-3990-4733-9bdf-77a29d5727ae" providerId="AD" clId="Web-{1A02A953-F976-2AE1-B546-247A761E51E0}" dt="2025-03-26T21:49:56.512" v="76"/>
          <ac:picMkLst>
            <pc:docMk/>
            <pc:sldMk cId="1389675080" sldId="2088197769"/>
            <ac:picMk id="5" creationId="{5A38DC38-17A0-C0D0-3ACF-7533289C3DC1}"/>
          </ac:picMkLst>
        </pc:picChg>
      </pc:sldChg>
      <pc:sldChg chg="addSp delSp modSp">
        <pc:chgData name="Nicholas Roess" userId="S::nroess_wmenergy.com#ext#@franklinenergy.onmicrosoft.com::d1a77d69-3990-4733-9bdf-77a29d5727ae" providerId="AD" clId="Web-{1A02A953-F976-2AE1-B546-247A761E51E0}" dt="2025-03-26T19:20:06.019" v="16" actId="1076"/>
        <pc:sldMkLst>
          <pc:docMk/>
          <pc:sldMk cId="3824873401" sldId="2088197789"/>
        </pc:sldMkLst>
        <pc:spChg chg="mod">
          <ac:chgData name="Nicholas Roess" userId="S::nroess_wmenergy.com#ext#@franklinenergy.onmicrosoft.com::d1a77d69-3990-4733-9bdf-77a29d5727ae" providerId="AD" clId="Web-{1A02A953-F976-2AE1-B546-247A761E51E0}" dt="2025-03-26T19:20:06.019" v="16" actId="1076"/>
          <ac:spMkLst>
            <pc:docMk/>
            <pc:sldMk cId="3824873401" sldId="2088197789"/>
            <ac:spMk id="6" creationId="{20417457-BDAA-E87B-F636-8603E7E22A13}"/>
          </ac:spMkLst>
        </pc:spChg>
      </pc:sldChg>
    </pc:docChg>
  </pc:docChgLst>
  <pc:docChgLst>
    <pc:chgData name="Wesley Maharas" userId="S::wmaharas@franklinenergy.com::27ec9fd3-b236-466a-9d40-558111155b04" providerId="AD" clId="Web-{2705705A-7761-0A12-1513-7DD84996F65A}"/>
    <pc:docChg chg="modSld sldOrd">
      <pc:chgData name="Wesley Maharas" userId="S::wmaharas@franklinenergy.com::27ec9fd3-b236-466a-9d40-558111155b04" providerId="AD" clId="Web-{2705705A-7761-0A12-1513-7DD84996F65A}" dt="2025-04-29T14:47:34.938" v="12"/>
      <pc:docMkLst>
        <pc:docMk/>
      </pc:docMkLst>
      <pc:sldChg chg="ord">
        <pc:chgData name="Wesley Maharas" userId="S::wmaharas@franklinenergy.com::27ec9fd3-b236-466a-9d40-558111155b04" providerId="AD" clId="Web-{2705705A-7761-0A12-1513-7DD84996F65A}" dt="2025-04-29T14:47:34.938" v="12"/>
        <pc:sldMkLst>
          <pc:docMk/>
          <pc:sldMk cId="2211165399" sldId="2088197759"/>
        </pc:sldMkLst>
      </pc:sldChg>
      <pc:sldChg chg="addSp modSp">
        <pc:chgData name="Wesley Maharas" userId="S::wmaharas@franklinenergy.com::27ec9fd3-b236-466a-9d40-558111155b04" providerId="AD" clId="Web-{2705705A-7761-0A12-1513-7DD84996F65A}" dt="2025-04-29T14:38:12.528" v="11" actId="1076"/>
        <pc:sldMkLst>
          <pc:docMk/>
          <pc:sldMk cId="3824873401" sldId="2088197789"/>
        </pc:sldMkLst>
        <pc:spChg chg="mod">
          <ac:chgData name="Wesley Maharas" userId="S::wmaharas@franklinenergy.com::27ec9fd3-b236-466a-9d40-558111155b04" providerId="AD" clId="Web-{2705705A-7761-0A12-1513-7DD84996F65A}" dt="2025-04-29T14:26:25.331" v="8" actId="20577"/>
          <ac:spMkLst>
            <pc:docMk/>
            <pc:sldMk cId="3824873401" sldId="2088197789"/>
            <ac:spMk id="6" creationId="{20417457-BDAA-E87B-F636-8603E7E22A13}"/>
          </ac:spMkLst>
        </pc:spChg>
        <pc:picChg chg="add mod">
          <ac:chgData name="Wesley Maharas" userId="S::wmaharas@franklinenergy.com::27ec9fd3-b236-466a-9d40-558111155b04" providerId="AD" clId="Web-{2705705A-7761-0A12-1513-7DD84996F65A}" dt="2025-04-29T14:38:12.528" v="11" actId="1076"/>
          <ac:picMkLst>
            <pc:docMk/>
            <pc:sldMk cId="3824873401" sldId="2088197789"/>
            <ac:picMk id="2" creationId="{1394425C-FF03-5C87-E327-2E0C7E64C689}"/>
          </ac:picMkLst>
        </pc:picChg>
      </pc:sldChg>
    </pc:docChg>
  </pc:docChgLst>
  <pc:docChgLst>
    <pc:chgData name="Nick Roess" userId="S::nick.roess@franklinenergy.com::167e7487-732f-4826-ac21-8fa35b466b62" providerId="AD" clId="Web-{6172A14D-652E-F143-D21E-4F7128543D7B}"/>
    <pc:docChg chg="addSld delSld modSld modSection">
      <pc:chgData name="Nick Roess" userId="S::nick.roess@franklinenergy.com::167e7487-732f-4826-ac21-8fa35b466b62" providerId="AD" clId="Web-{6172A14D-652E-F143-D21E-4F7128543D7B}" dt="2025-04-28T16:38:26.681" v="179" actId="20577"/>
      <pc:docMkLst>
        <pc:docMk/>
      </pc:docMkLst>
      <pc:sldChg chg="modSp">
        <pc:chgData name="Nick Roess" userId="S::nick.roess@franklinenergy.com::167e7487-732f-4826-ac21-8fa35b466b62" providerId="AD" clId="Web-{6172A14D-652E-F143-D21E-4F7128543D7B}" dt="2025-04-28T02:32:26.626" v="138" actId="20577"/>
        <pc:sldMkLst>
          <pc:docMk/>
          <pc:sldMk cId="1389675080" sldId="2088197769"/>
        </pc:sldMkLst>
        <pc:spChg chg="mod">
          <ac:chgData name="Nick Roess" userId="S::nick.roess@franklinenergy.com::167e7487-732f-4826-ac21-8fa35b466b62" providerId="AD" clId="Web-{6172A14D-652E-F143-D21E-4F7128543D7B}" dt="2025-04-28T02:32:26.626" v="138" actId="20577"/>
          <ac:spMkLst>
            <pc:docMk/>
            <pc:sldMk cId="1389675080" sldId="2088197769"/>
            <ac:spMk id="3" creationId="{2C3BDC5A-7005-1306-C32F-5CD346EAEC3C}"/>
          </ac:spMkLst>
        </pc:spChg>
      </pc:sldChg>
      <pc:sldChg chg="modSp">
        <pc:chgData name="Nick Roess" userId="S::nick.roess@franklinenergy.com::167e7487-732f-4826-ac21-8fa35b466b62" providerId="AD" clId="Web-{6172A14D-652E-F143-D21E-4F7128543D7B}" dt="2025-04-28T16:38:26.681" v="179" actId="20577"/>
        <pc:sldMkLst>
          <pc:docMk/>
          <pc:sldMk cId="3824873401" sldId="2088197789"/>
        </pc:sldMkLst>
        <pc:spChg chg="mod">
          <ac:chgData name="Nick Roess" userId="S::nick.roess@franklinenergy.com::167e7487-732f-4826-ac21-8fa35b466b62" providerId="AD" clId="Web-{6172A14D-652E-F143-D21E-4F7128543D7B}" dt="2025-04-28T16:38:26.681" v="179" actId="20577"/>
          <ac:spMkLst>
            <pc:docMk/>
            <pc:sldMk cId="3824873401" sldId="2088197789"/>
            <ac:spMk id="6" creationId="{20417457-BDAA-E87B-F636-8603E7E22A13}"/>
          </ac:spMkLst>
        </pc:spChg>
      </pc:sldChg>
      <pc:sldChg chg="modSp">
        <pc:chgData name="Nick Roess" userId="S::nick.roess@franklinenergy.com::167e7487-732f-4826-ac21-8fa35b466b62" providerId="AD" clId="Web-{6172A14D-652E-F143-D21E-4F7128543D7B}" dt="2025-04-28T02:34:33.935" v="168" actId="20577"/>
        <pc:sldMkLst>
          <pc:docMk/>
          <pc:sldMk cId="913139333" sldId="2088197821"/>
        </pc:sldMkLst>
        <pc:spChg chg="mod">
          <ac:chgData name="Nick Roess" userId="S::nick.roess@franklinenergy.com::167e7487-732f-4826-ac21-8fa35b466b62" providerId="AD" clId="Web-{6172A14D-652E-F143-D21E-4F7128543D7B}" dt="2025-04-28T02:34:33.935" v="168" actId="20577"/>
          <ac:spMkLst>
            <pc:docMk/>
            <pc:sldMk cId="913139333" sldId="2088197821"/>
            <ac:spMk id="2" creationId="{983A0B71-E187-5B28-F481-1BAFDA4ED8EF}"/>
          </ac:spMkLst>
        </pc:spChg>
      </pc:sldChg>
      <pc:sldChg chg="new del">
        <pc:chgData name="Nick Roess" userId="S::nick.roess@franklinenergy.com::167e7487-732f-4826-ac21-8fa35b466b62" providerId="AD" clId="Web-{6172A14D-652E-F143-D21E-4F7128543D7B}" dt="2025-04-28T02:29:07.713" v="45"/>
        <pc:sldMkLst>
          <pc:docMk/>
          <pc:sldMk cId="2875054368" sldId="2088197824"/>
        </pc:sldMkLst>
      </pc:sldChg>
    </pc:docChg>
  </pc:docChgLst>
  <pc:docChgLst>
    <pc:chgData name="Nick Roess" userId="S::nick.roess@franklinenergy.com::167e7487-732f-4826-ac21-8fa35b466b62" providerId="AD" clId="Web-{FD3441B0-0590-D073-892C-D34A46810E9E}"/>
    <pc:docChg chg="modSld">
      <pc:chgData name="Nick Roess" userId="S::nick.roess@franklinenergy.com::167e7487-732f-4826-ac21-8fa35b466b62" providerId="AD" clId="Web-{FD3441B0-0590-D073-892C-D34A46810E9E}" dt="2025-06-24T18:35:26.606" v="204" actId="20577"/>
      <pc:docMkLst>
        <pc:docMk/>
      </pc:docMkLst>
      <pc:sldChg chg="modSp">
        <pc:chgData name="Nick Roess" userId="S::nick.roess@franklinenergy.com::167e7487-732f-4826-ac21-8fa35b466b62" providerId="AD" clId="Web-{FD3441B0-0590-D073-892C-D34A46810E9E}" dt="2025-06-24T18:35:26.606" v="204" actId="20577"/>
        <pc:sldMkLst>
          <pc:docMk/>
          <pc:sldMk cId="379320543" sldId="2188"/>
        </pc:sldMkLst>
        <pc:spChg chg="mod">
          <ac:chgData name="Nick Roess" userId="S::nick.roess@franklinenergy.com::167e7487-732f-4826-ac21-8fa35b466b62" providerId="AD" clId="Web-{FD3441B0-0590-D073-892C-D34A46810E9E}" dt="2025-06-24T18:01:41.649" v="93" actId="1076"/>
          <ac:spMkLst>
            <pc:docMk/>
            <pc:sldMk cId="379320543" sldId="2188"/>
            <ac:spMk id="6" creationId="{A4B73B7C-FF66-706B-E2B6-5D4C2D9CDFE9}"/>
          </ac:spMkLst>
        </pc:spChg>
        <pc:spChg chg="mod">
          <ac:chgData name="Nick Roess" userId="S::nick.roess@franklinenergy.com::167e7487-732f-4826-ac21-8fa35b466b62" providerId="AD" clId="Web-{FD3441B0-0590-D073-892C-D34A46810E9E}" dt="2025-06-24T18:35:26.606" v="204" actId="20577"/>
          <ac:spMkLst>
            <pc:docMk/>
            <pc:sldMk cId="379320543" sldId="2188"/>
            <ac:spMk id="11" creationId="{F17D8971-9EE8-C824-ECBB-29F81C491C96}"/>
          </ac:spMkLst>
        </pc:spChg>
        <pc:graphicFrameChg chg="mod modGraphic">
          <ac:chgData name="Nick Roess" userId="S::nick.roess@franklinenergy.com::167e7487-732f-4826-ac21-8fa35b466b62" providerId="AD" clId="Web-{FD3441B0-0590-D073-892C-D34A46810E9E}" dt="2025-06-24T18:04:13.005" v="202" actId="1076"/>
          <ac:graphicFrameMkLst>
            <pc:docMk/>
            <pc:sldMk cId="379320543" sldId="2188"/>
            <ac:graphicFrameMk id="2" creationId="{05CE0F31-43B3-4722-20EB-8E7A4AF51AAB}"/>
          </ac:graphicFrameMkLst>
        </pc:graphicFrameChg>
        <pc:graphicFrameChg chg="mod modGraphic">
          <ac:chgData name="Nick Roess" userId="S::nick.roess@franklinenergy.com::167e7487-732f-4826-ac21-8fa35b466b62" providerId="AD" clId="Web-{FD3441B0-0590-D073-892C-D34A46810E9E}" dt="2025-06-24T18:03:44.769" v="191"/>
          <ac:graphicFrameMkLst>
            <pc:docMk/>
            <pc:sldMk cId="379320543" sldId="2188"/>
            <ac:graphicFrameMk id="5" creationId="{FA189F15-4436-6EE0-0D7F-9E28AF60C2F5}"/>
          </ac:graphicFrameMkLst>
        </pc:graphicFrameChg>
      </pc:sldChg>
      <pc:sldChg chg="delSp modSp">
        <pc:chgData name="Nick Roess" userId="S::nick.roess@franklinenergy.com::167e7487-732f-4826-ac21-8fa35b466b62" providerId="AD" clId="Web-{FD3441B0-0590-D073-892C-D34A46810E9E}" dt="2025-06-24T15:18:10.143" v="88" actId="20577"/>
        <pc:sldMkLst>
          <pc:docMk/>
          <pc:sldMk cId="3375795622" sldId="5498"/>
        </pc:sldMkLst>
        <pc:spChg chg="mod">
          <ac:chgData name="Nick Roess" userId="S::nick.roess@franklinenergy.com::167e7487-732f-4826-ac21-8fa35b466b62" providerId="AD" clId="Web-{FD3441B0-0590-D073-892C-D34A46810E9E}" dt="2025-06-24T15:18:10.143" v="88" actId="20577"/>
          <ac:spMkLst>
            <pc:docMk/>
            <pc:sldMk cId="3375795622" sldId="5498"/>
            <ac:spMk id="12" creationId="{BE5463E6-61B8-F060-A669-9281E4222C77}"/>
          </ac:spMkLst>
        </pc:spChg>
        <pc:spChg chg="del">
          <ac:chgData name="Nick Roess" userId="S::nick.roess@franklinenergy.com::167e7487-732f-4826-ac21-8fa35b466b62" providerId="AD" clId="Web-{FD3441B0-0590-D073-892C-D34A46810E9E}" dt="2025-06-24T15:15:51.580" v="43"/>
          <ac:spMkLst>
            <pc:docMk/>
            <pc:sldMk cId="3375795622" sldId="5498"/>
            <ac:spMk id="13" creationId="{2F05FF36-651F-B964-7F63-8C8FFAEFF6E8}"/>
          </ac:spMkLst>
        </pc:spChg>
        <pc:spChg chg="mod">
          <ac:chgData name="Nick Roess" userId="S::nick.roess@franklinenergy.com::167e7487-732f-4826-ac21-8fa35b466b62" providerId="AD" clId="Web-{FD3441B0-0590-D073-892C-D34A46810E9E}" dt="2025-06-24T15:16:47.268" v="58" actId="20577"/>
          <ac:spMkLst>
            <pc:docMk/>
            <pc:sldMk cId="3375795622" sldId="5498"/>
            <ac:spMk id="14" creationId="{0102399F-93D0-6B0D-0ADB-FA0C050BBC11}"/>
          </ac:spMkLst>
        </pc:spChg>
        <pc:spChg chg="mod">
          <ac:chgData name="Nick Roess" userId="S::nick.roess@franklinenergy.com::167e7487-732f-4826-ac21-8fa35b466b62" providerId="AD" clId="Web-{FD3441B0-0590-D073-892C-D34A46810E9E}" dt="2025-06-24T15:17:52.222" v="82" actId="1076"/>
          <ac:spMkLst>
            <pc:docMk/>
            <pc:sldMk cId="3375795622" sldId="5498"/>
            <ac:spMk id="16" creationId="{B5C4CFB7-860B-2FC3-D907-764A76507A49}"/>
          </ac:spMkLst>
        </pc:spChg>
        <pc:spChg chg="mod">
          <ac:chgData name="Nick Roess" userId="S::nick.roess@franklinenergy.com::167e7487-732f-4826-ac21-8fa35b466b62" providerId="AD" clId="Web-{FD3441B0-0590-D073-892C-D34A46810E9E}" dt="2025-06-24T15:17:52.237" v="83" actId="1076"/>
          <ac:spMkLst>
            <pc:docMk/>
            <pc:sldMk cId="3375795622" sldId="5498"/>
            <ac:spMk id="17" creationId="{DD6F1383-5CBC-0E2E-5CAF-C9B132B4A52F}"/>
          </ac:spMkLst>
        </pc:spChg>
      </pc:sldChg>
    </pc:docChg>
  </pc:docChgLst>
  <pc:docChgLst>
    <pc:chgData name="Kelsie Festerling" userId="S::kfesterling@franklinenergy.com::8f0084d7-69ff-438e-b040-dffa2a9dbb78" providerId="AD" clId="Web-{0BBA3A23-6825-25A9-20B6-1A50222EC6C1}"/>
    <pc:docChg chg="modSld">
      <pc:chgData name="Kelsie Festerling" userId="S::kfesterling@franklinenergy.com::8f0084d7-69ff-438e-b040-dffa2a9dbb78" providerId="AD" clId="Web-{0BBA3A23-6825-25A9-20B6-1A50222EC6C1}" dt="2025-02-25T15:29:13.629" v="3" actId="14100"/>
      <pc:docMkLst>
        <pc:docMk/>
      </pc:docMkLst>
      <pc:sldChg chg="modSp">
        <pc:chgData name="Kelsie Festerling" userId="S::kfesterling@franklinenergy.com::8f0084d7-69ff-438e-b040-dffa2a9dbb78" providerId="AD" clId="Web-{0BBA3A23-6825-25A9-20B6-1A50222EC6C1}" dt="2025-02-25T15:29:13.629" v="3" actId="14100"/>
        <pc:sldMkLst>
          <pc:docMk/>
          <pc:sldMk cId="1729840251" sldId="2088197822"/>
        </pc:sldMkLst>
      </pc:sldChg>
    </pc:docChg>
  </pc:docChgLst>
  <pc:docChgLst>
    <pc:chgData name="Kelsie Festerling" userId="S::kfesterling@franklinenergy.com::8f0084d7-69ff-438e-b040-dffa2a9dbb78" providerId="AD" clId="Web-{84A3B49A-FCF8-4BFA-C79D-1D3E3CF611F5}"/>
    <pc:docChg chg="modSld">
      <pc:chgData name="Kelsie Festerling" userId="S::kfesterling@franklinenergy.com::8f0084d7-69ff-438e-b040-dffa2a9dbb78" providerId="AD" clId="Web-{84A3B49A-FCF8-4BFA-C79D-1D3E3CF611F5}" dt="2025-02-25T18:29:47.572" v="78" actId="1076"/>
      <pc:docMkLst>
        <pc:docMk/>
      </pc:docMkLst>
      <pc:sldChg chg="addSp modSp">
        <pc:chgData name="Kelsie Festerling" userId="S::kfesterling@franklinenergy.com::8f0084d7-69ff-438e-b040-dffa2a9dbb78" providerId="AD" clId="Web-{84A3B49A-FCF8-4BFA-C79D-1D3E3CF611F5}" dt="2025-02-25T18:29:47.572" v="78" actId="1076"/>
        <pc:sldMkLst>
          <pc:docMk/>
          <pc:sldMk cId="1389675080" sldId="2088197769"/>
        </pc:sldMkLst>
      </pc:sldChg>
    </pc:docChg>
  </pc:docChgLst>
  <pc:docChgLst>
    <pc:chgData name="Nick Roess" userId="S::nick.roess@franklinenergy.com::167e7487-732f-4826-ac21-8fa35b466b62" providerId="AD" clId="Web-{B3B28048-153A-131E-23D7-6A7C0FF305CF}"/>
    <pc:docChg chg="modSld">
      <pc:chgData name="Nick Roess" userId="S::nick.roess@franklinenergy.com::167e7487-732f-4826-ac21-8fa35b466b62" providerId="AD" clId="Web-{B3B28048-153A-131E-23D7-6A7C0FF305CF}" dt="2025-04-25T19:11:51.959" v="12" actId="20577"/>
      <pc:docMkLst>
        <pc:docMk/>
      </pc:docMkLst>
      <pc:sldChg chg="delSp modSp">
        <pc:chgData name="Nick Roess" userId="S::nick.roess@franklinenergy.com::167e7487-732f-4826-ac21-8fa35b466b62" providerId="AD" clId="Web-{B3B28048-153A-131E-23D7-6A7C0FF305CF}" dt="2025-04-25T19:11:51.959" v="12" actId="20577"/>
        <pc:sldMkLst>
          <pc:docMk/>
          <pc:sldMk cId="3824873401" sldId="2088197789"/>
        </pc:sldMkLst>
        <pc:spChg chg="mod">
          <ac:chgData name="Nick Roess" userId="S::nick.roess@franklinenergy.com::167e7487-732f-4826-ac21-8fa35b466b62" providerId="AD" clId="Web-{B3B28048-153A-131E-23D7-6A7C0FF305CF}" dt="2025-04-25T19:11:51.959" v="12" actId="20577"/>
          <ac:spMkLst>
            <pc:docMk/>
            <pc:sldMk cId="3824873401" sldId="2088197789"/>
            <ac:spMk id="6" creationId="{20417457-BDAA-E87B-F636-8603E7E22A13}"/>
          </ac:spMkLst>
        </pc:spChg>
      </pc:sldChg>
    </pc:docChg>
  </pc:docChgLst>
  <pc:docChgLst>
    <pc:chgData name="Nicholas Roess" userId="S::nroess_wmenergy.com#ext#@franklinenergy.onmicrosoft.com::d1a77d69-3990-4733-9bdf-77a29d5727ae" providerId="AD" clId="Web-{3D02AFAF-D3D8-52A9-7321-9123519B4B1C}"/>
    <pc:docChg chg="mod addSld delSld modSld sldOrd modSection">
      <pc:chgData name="Nicholas Roess" userId="S::nroess_wmenergy.com#ext#@franklinenergy.onmicrosoft.com::d1a77d69-3990-4733-9bdf-77a29d5727ae" providerId="AD" clId="Web-{3D02AFAF-D3D8-52A9-7321-9123519B4B1C}" dt="2025-03-25T16:48:19.601" v="252"/>
      <pc:docMkLst>
        <pc:docMk/>
      </pc:docMkLst>
      <pc:sldChg chg="modSp">
        <pc:chgData name="Nicholas Roess" userId="S::nroess_wmenergy.com#ext#@franklinenergy.onmicrosoft.com::d1a77d69-3990-4733-9bdf-77a29d5727ae" providerId="AD" clId="Web-{3D02AFAF-D3D8-52A9-7321-9123519B4B1C}" dt="2025-03-25T14:27:53.579" v="250" actId="20577"/>
        <pc:sldMkLst>
          <pc:docMk/>
          <pc:sldMk cId="2211165399" sldId="2088197759"/>
        </pc:sldMkLst>
        <pc:spChg chg="mod">
          <ac:chgData name="Nicholas Roess" userId="S::nroess_wmenergy.com#ext#@franklinenergy.onmicrosoft.com::d1a77d69-3990-4733-9bdf-77a29d5727ae" providerId="AD" clId="Web-{3D02AFAF-D3D8-52A9-7321-9123519B4B1C}" dt="2025-03-25T14:27:53.579" v="250" actId="20577"/>
          <ac:spMkLst>
            <pc:docMk/>
            <pc:sldMk cId="2211165399" sldId="2088197759"/>
            <ac:spMk id="3" creationId="{94CC2D9E-A446-77B7-678D-9765C23FCCF3}"/>
          </ac:spMkLst>
        </pc:spChg>
      </pc:sldChg>
      <pc:sldChg chg="modSp">
        <pc:chgData name="Nicholas Roess" userId="S::nroess_wmenergy.com#ext#@franklinenergy.onmicrosoft.com::d1a77d69-3990-4733-9bdf-77a29d5727ae" providerId="AD" clId="Web-{3D02AFAF-D3D8-52A9-7321-9123519B4B1C}" dt="2025-03-25T14:09:14.456" v="19" actId="20577"/>
        <pc:sldMkLst>
          <pc:docMk/>
          <pc:sldMk cId="1763336637" sldId="2088197765"/>
        </pc:sldMkLst>
        <pc:spChg chg="mod">
          <ac:chgData name="Nicholas Roess" userId="S::nroess_wmenergy.com#ext#@franklinenergy.onmicrosoft.com::d1a77d69-3990-4733-9bdf-77a29d5727ae" providerId="AD" clId="Web-{3D02AFAF-D3D8-52A9-7321-9123519B4B1C}" dt="2025-03-25T14:09:14.456" v="19" actId="20577"/>
          <ac:spMkLst>
            <pc:docMk/>
            <pc:sldMk cId="1763336637" sldId="2088197765"/>
            <ac:spMk id="5" creationId="{E45BBD6B-6551-F30C-D6DB-510FB7B7CD11}"/>
          </ac:spMkLst>
        </pc:spChg>
      </pc:sldChg>
      <pc:sldChg chg="modSp">
        <pc:chgData name="Nicholas Roess" userId="S::nroess_wmenergy.com#ext#@franklinenergy.onmicrosoft.com::d1a77d69-3990-4733-9bdf-77a29d5727ae" providerId="AD" clId="Web-{3D02AFAF-D3D8-52A9-7321-9123519B4B1C}" dt="2025-03-25T14:28:22.829" v="251" actId="1076"/>
        <pc:sldMkLst>
          <pc:docMk/>
          <pc:sldMk cId="3824873401" sldId="2088197789"/>
        </pc:sldMkLst>
      </pc:sldChg>
      <pc:sldChg chg="mod modShow">
        <pc:chgData name="Nicholas Roess" userId="S::nroess_wmenergy.com#ext#@franklinenergy.onmicrosoft.com::d1a77d69-3990-4733-9bdf-77a29d5727ae" providerId="AD" clId="Web-{3D02AFAF-D3D8-52A9-7321-9123519B4B1C}" dt="2025-03-25T14:27:21.282" v="244"/>
        <pc:sldMkLst>
          <pc:docMk/>
          <pc:sldMk cId="2655874305" sldId="2088197807"/>
        </pc:sldMkLst>
      </pc:sldChg>
      <pc:sldChg chg="addSp modSp ord">
        <pc:chgData name="Nicholas Roess" userId="S::nroess_wmenergy.com#ext#@franklinenergy.onmicrosoft.com::d1a77d69-3990-4733-9bdf-77a29d5727ae" providerId="AD" clId="Web-{3D02AFAF-D3D8-52A9-7321-9123519B4B1C}" dt="2025-03-25T16:48:19.601" v="252"/>
        <pc:sldMkLst>
          <pc:docMk/>
          <pc:sldMk cId="904467855" sldId="2088197811"/>
        </pc:sldMkLst>
        <pc:spChg chg="add mod">
          <ac:chgData name="Nicholas Roess" userId="S::nroess_wmenergy.com#ext#@franklinenergy.onmicrosoft.com::d1a77d69-3990-4733-9bdf-77a29d5727ae" providerId="AD" clId="Web-{3D02AFAF-D3D8-52A9-7321-9123519B4B1C}" dt="2025-03-25T14:25:30.374" v="243" actId="1076"/>
          <ac:spMkLst>
            <pc:docMk/>
            <pc:sldMk cId="904467855" sldId="2088197811"/>
            <ac:spMk id="7" creationId="{7B4D19F6-A7F7-C973-C880-2C1E61B9312A}"/>
          </ac:spMkLst>
        </pc:spChg>
        <pc:spChg chg="mod">
          <ac:chgData name="Nicholas Roess" userId="S::nroess_wmenergy.com#ext#@franklinenergy.onmicrosoft.com::d1a77d69-3990-4733-9bdf-77a29d5727ae" providerId="AD" clId="Web-{3D02AFAF-D3D8-52A9-7321-9123519B4B1C}" dt="2025-03-25T14:25:03.671" v="226" actId="20577"/>
          <ac:spMkLst>
            <pc:docMk/>
            <pc:sldMk cId="904467855" sldId="2088197811"/>
            <ac:spMk id="9" creationId="{10DD0D3A-F2BE-2844-9B77-6D515833BB92}"/>
          </ac:spMkLst>
        </pc:spChg>
        <pc:spChg chg="mod">
          <ac:chgData name="Nicholas Roess" userId="S::nroess_wmenergy.com#ext#@franklinenergy.onmicrosoft.com::d1a77d69-3990-4733-9bdf-77a29d5727ae" providerId="AD" clId="Web-{3D02AFAF-D3D8-52A9-7321-9123519B4B1C}" dt="2025-03-25T14:24:57.717" v="222" actId="20577"/>
          <ac:spMkLst>
            <pc:docMk/>
            <pc:sldMk cId="904467855" sldId="2088197811"/>
            <ac:spMk id="12" creationId="{7E0E0F6C-CA0B-5A2F-69C7-FC756802396E}"/>
          </ac:spMkLst>
        </pc:spChg>
        <pc:spChg chg="mod">
          <ac:chgData name="Nicholas Roess" userId="S::nroess_wmenergy.com#ext#@franklinenergy.onmicrosoft.com::d1a77d69-3990-4733-9bdf-77a29d5727ae" providerId="AD" clId="Web-{3D02AFAF-D3D8-52A9-7321-9123519B4B1C}" dt="2025-03-25T14:24:51.546" v="219" actId="20577"/>
          <ac:spMkLst>
            <pc:docMk/>
            <pc:sldMk cId="904467855" sldId="2088197811"/>
            <ac:spMk id="14" creationId="{6A474DBE-1594-632D-A964-3DD943DB0043}"/>
          </ac:spMkLst>
        </pc:spChg>
        <pc:spChg chg="mod">
          <ac:chgData name="Nicholas Roess" userId="S::nroess_wmenergy.com#ext#@franklinenergy.onmicrosoft.com::d1a77d69-3990-4733-9bdf-77a29d5727ae" providerId="AD" clId="Web-{3D02AFAF-D3D8-52A9-7321-9123519B4B1C}" dt="2025-03-25T14:24:42.702" v="215" actId="20577"/>
          <ac:spMkLst>
            <pc:docMk/>
            <pc:sldMk cId="904467855" sldId="2088197811"/>
            <ac:spMk id="27" creationId="{67399357-1C0E-ACCF-2FEF-36F01432E100}"/>
          </ac:spMkLst>
        </pc:spChg>
      </pc:sldChg>
      <pc:sldChg chg="addSp delSp modSp add ord replId">
        <pc:chgData name="Nicholas Roess" userId="S::nroess_wmenergy.com#ext#@franklinenergy.onmicrosoft.com::d1a77d69-3990-4733-9bdf-77a29d5727ae" providerId="AD" clId="Web-{3D02AFAF-D3D8-52A9-7321-9123519B4B1C}" dt="2025-03-25T14:22:08.887" v="172" actId="1076"/>
        <pc:sldMkLst>
          <pc:docMk/>
          <pc:sldMk cId="1827234031" sldId="2088197824"/>
        </pc:sldMkLst>
      </pc:sldChg>
      <pc:sldChg chg="modSp add ord replId">
        <pc:chgData name="Nicholas Roess" userId="S::nroess_wmenergy.com#ext#@franklinenergy.onmicrosoft.com::d1a77d69-3990-4733-9bdf-77a29d5727ae" providerId="AD" clId="Web-{3D02AFAF-D3D8-52A9-7321-9123519B4B1C}" dt="2025-03-25T14:20:49.871" v="149" actId="20577"/>
        <pc:sldMkLst>
          <pc:docMk/>
          <pc:sldMk cId="1480924330" sldId="2088197825"/>
        </pc:sldMkLst>
      </pc:sldChg>
      <pc:sldChg chg="add del replId">
        <pc:chgData name="Nicholas Roess" userId="S::nroess_wmenergy.com#ext#@franklinenergy.onmicrosoft.com::d1a77d69-3990-4733-9bdf-77a29d5727ae" providerId="AD" clId="Web-{3D02AFAF-D3D8-52A9-7321-9123519B4B1C}" dt="2025-03-25T14:21:11.262" v="152"/>
        <pc:sldMkLst>
          <pc:docMk/>
          <pc:sldMk cId="1498695376" sldId="2088197826"/>
        </pc:sldMkLst>
      </pc:sldChg>
    </pc:docChg>
  </pc:docChgLst>
  <pc:docChgLst>
    <pc:chgData name="Katie Greenfield" userId="S::kgreenfield@franklinenergy.com::5a544bcd-7772-4e79-b180-5f316ad31e98" providerId="AD" clId="Web-{CB5825F5-569A-414B-662A-2E0FE85618DA}"/>
    <pc:docChg chg="addSld delSld modSld sldOrd modSection">
      <pc:chgData name="Katie Greenfield" userId="S::kgreenfield@franklinenergy.com::5a544bcd-7772-4e79-b180-5f316ad31e98" providerId="AD" clId="Web-{CB5825F5-569A-414B-662A-2E0FE85618DA}" dt="2025-03-25T16:45:42.318" v="242" actId="20577"/>
      <pc:docMkLst>
        <pc:docMk/>
      </pc:docMkLst>
      <pc:sldChg chg="mod modShow">
        <pc:chgData name="Katie Greenfield" userId="S::kgreenfield@franklinenergy.com::5a544bcd-7772-4e79-b180-5f316ad31e98" providerId="AD" clId="Web-{CB5825F5-569A-414B-662A-2E0FE85618DA}" dt="2025-03-25T16:45:18.287" v="235"/>
        <pc:sldMkLst>
          <pc:docMk/>
          <pc:sldMk cId="74065269" sldId="278"/>
        </pc:sldMkLst>
      </pc:sldChg>
      <pc:sldChg chg="addSp modSp">
        <pc:chgData name="Katie Greenfield" userId="S::kgreenfield@franklinenergy.com::5a544bcd-7772-4e79-b180-5f316ad31e98" providerId="AD" clId="Web-{CB5825F5-569A-414B-662A-2E0FE85618DA}" dt="2025-03-25T16:38:50.772" v="131"/>
        <pc:sldMkLst>
          <pc:docMk/>
          <pc:sldMk cId="379320543" sldId="2188"/>
        </pc:sldMkLst>
        <pc:spChg chg="mod">
          <ac:chgData name="Katie Greenfield" userId="S::kgreenfield@franklinenergy.com::5a544bcd-7772-4e79-b180-5f316ad31e98" providerId="AD" clId="Web-{CB5825F5-569A-414B-662A-2E0FE85618DA}" dt="2025-03-25T16:38:31.240" v="127" actId="20577"/>
          <ac:spMkLst>
            <pc:docMk/>
            <pc:sldMk cId="379320543" sldId="2188"/>
            <ac:spMk id="6" creationId="{A4B73B7C-FF66-706B-E2B6-5D4C2D9CDFE9}"/>
          </ac:spMkLst>
        </pc:spChg>
        <pc:spChg chg="add mod">
          <ac:chgData name="Katie Greenfield" userId="S::kgreenfield@franklinenergy.com::5a544bcd-7772-4e79-b180-5f316ad31e98" providerId="AD" clId="Web-{CB5825F5-569A-414B-662A-2E0FE85618DA}" dt="2025-03-25T16:38:03.772" v="122" actId="20577"/>
          <ac:spMkLst>
            <pc:docMk/>
            <pc:sldMk cId="379320543" sldId="2188"/>
            <ac:spMk id="7" creationId="{BD68BD23-E351-205D-0912-F03B25DBD8CF}"/>
          </ac:spMkLst>
        </pc:spChg>
        <pc:graphicFrameChg chg="mod modGraphic">
          <ac:chgData name="Katie Greenfield" userId="S::kgreenfield@franklinenergy.com::5a544bcd-7772-4e79-b180-5f316ad31e98" providerId="AD" clId="Web-{CB5825F5-569A-414B-662A-2E0FE85618DA}" dt="2025-03-25T16:38:50.772" v="131"/>
          <ac:graphicFrameMkLst>
            <pc:docMk/>
            <pc:sldMk cId="379320543" sldId="2188"/>
            <ac:graphicFrameMk id="2" creationId="{05CE0F31-43B3-4722-20EB-8E7A4AF51AAB}"/>
          </ac:graphicFrameMkLst>
        </pc:graphicFrameChg>
        <pc:graphicFrameChg chg="mod modGraphic">
          <ac:chgData name="Katie Greenfield" userId="S::kgreenfield@franklinenergy.com::5a544bcd-7772-4e79-b180-5f316ad31e98" providerId="AD" clId="Web-{CB5825F5-569A-414B-662A-2E0FE85618DA}" dt="2025-03-25T16:37:52.366" v="119" actId="1076"/>
          <ac:graphicFrameMkLst>
            <pc:docMk/>
            <pc:sldMk cId="379320543" sldId="2188"/>
            <ac:graphicFrameMk id="5" creationId="{FA189F15-4436-6EE0-0D7F-9E28AF60C2F5}"/>
          </ac:graphicFrameMkLst>
        </pc:graphicFrameChg>
      </pc:sldChg>
      <pc:sldChg chg="addSp delSp modSp">
        <pc:chgData name="Katie Greenfield" userId="S::kgreenfield@franklinenergy.com::5a544bcd-7772-4e79-b180-5f316ad31e98" providerId="AD" clId="Web-{CB5825F5-569A-414B-662A-2E0FE85618DA}" dt="2025-03-25T16:45:07.099" v="234" actId="1076"/>
        <pc:sldMkLst>
          <pc:docMk/>
          <pc:sldMk cId="3375795622" sldId="5498"/>
        </pc:sldMkLst>
        <pc:spChg chg="mod">
          <ac:chgData name="Katie Greenfield" userId="S::kgreenfield@franklinenergy.com::5a544bcd-7772-4e79-b180-5f316ad31e98" providerId="AD" clId="Web-{CB5825F5-569A-414B-662A-2E0FE85618DA}" dt="2025-03-25T16:42:11.537" v="174"/>
          <ac:spMkLst>
            <pc:docMk/>
            <pc:sldMk cId="3375795622" sldId="5498"/>
            <ac:spMk id="11" creationId="{A11BFB0C-B2C5-11E8-6716-D8468137A221}"/>
          </ac:spMkLst>
        </pc:spChg>
        <pc:spChg chg="mod">
          <ac:chgData name="Katie Greenfield" userId="S::kgreenfield@franklinenergy.com::5a544bcd-7772-4e79-b180-5f316ad31e98" providerId="AD" clId="Web-{CB5825F5-569A-414B-662A-2E0FE85618DA}" dt="2025-03-25T16:44:07.724" v="209" actId="14100"/>
          <ac:spMkLst>
            <pc:docMk/>
            <pc:sldMk cId="3375795622" sldId="5498"/>
            <ac:spMk id="12" creationId="{BE5463E6-61B8-F060-A669-9281E4222C77}"/>
          </ac:spMkLst>
        </pc:spChg>
        <pc:spChg chg="mod">
          <ac:chgData name="Katie Greenfield" userId="S::kgreenfield@franklinenergy.com::5a544bcd-7772-4e79-b180-5f316ad31e98" providerId="AD" clId="Web-{CB5825F5-569A-414B-662A-2E0FE85618DA}" dt="2025-03-25T16:44:13.177" v="211"/>
          <ac:spMkLst>
            <pc:docMk/>
            <pc:sldMk cId="3375795622" sldId="5498"/>
            <ac:spMk id="13" creationId="{2F05FF36-651F-B964-7F63-8C8FFAEFF6E8}"/>
          </ac:spMkLst>
        </pc:spChg>
        <pc:spChg chg="mod">
          <ac:chgData name="Katie Greenfield" userId="S::kgreenfield@franklinenergy.com::5a544bcd-7772-4e79-b180-5f316ad31e98" providerId="AD" clId="Web-{CB5825F5-569A-414B-662A-2E0FE85618DA}" dt="2025-03-25T16:42:33.178" v="184" actId="1076"/>
          <ac:spMkLst>
            <pc:docMk/>
            <pc:sldMk cId="3375795622" sldId="5498"/>
            <ac:spMk id="14" creationId="{0102399F-93D0-6B0D-0ADB-FA0C050BBC11}"/>
          </ac:spMkLst>
        </pc:spChg>
        <pc:spChg chg="add mod">
          <ac:chgData name="Katie Greenfield" userId="S::kgreenfield@franklinenergy.com::5a544bcd-7772-4e79-b180-5f316ad31e98" providerId="AD" clId="Web-{CB5825F5-569A-414B-662A-2E0FE85618DA}" dt="2025-03-25T16:44:49.568" v="227" actId="20577"/>
          <ac:spMkLst>
            <pc:docMk/>
            <pc:sldMk cId="3375795622" sldId="5498"/>
            <ac:spMk id="16" creationId="{B5C4CFB7-860B-2FC3-D907-764A76507A49}"/>
          </ac:spMkLst>
        </pc:spChg>
        <pc:spChg chg="add mod">
          <ac:chgData name="Katie Greenfield" userId="S::kgreenfield@franklinenergy.com::5a544bcd-7772-4e79-b180-5f316ad31e98" providerId="AD" clId="Web-{CB5825F5-569A-414B-662A-2E0FE85618DA}" dt="2025-03-25T16:45:07.099" v="234" actId="1076"/>
          <ac:spMkLst>
            <pc:docMk/>
            <pc:sldMk cId="3375795622" sldId="5498"/>
            <ac:spMk id="17" creationId="{DD6F1383-5CBC-0E2E-5CAF-C9B132B4A52F}"/>
          </ac:spMkLst>
        </pc:spChg>
      </pc:sldChg>
      <pc:sldChg chg="modSp">
        <pc:chgData name="Katie Greenfield" userId="S::kgreenfield@franklinenergy.com::5a544bcd-7772-4e79-b180-5f316ad31e98" providerId="AD" clId="Web-{CB5825F5-569A-414B-662A-2E0FE85618DA}" dt="2025-03-25T16:45:42.318" v="242" actId="20577"/>
        <pc:sldMkLst>
          <pc:docMk/>
          <pc:sldMk cId="3482950737" sldId="2088197805"/>
        </pc:sldMkLst>
        <pc:spChg chg="mod">
          <ac:chgData name="Katie Greenfield" userId="S::kgreenfield@franklinenergy.com::5a544bcd-7772-4e79-b180-5f316ad31e98" providerId="AD" clId="Web-{CB5825F5-569A-414B-662A-2E0FE85618DA}" dt="2025-03-25T16:45:42.318" v="242" actId="20577"/>
          <ac:spMkLst>
            <pc:docMk/>
            <pc:sldMk cId="3482950737" sldId="2088197805"/>
            <ac:spMk id="23" creationId="{63A48FDA-1C83-E227-A1DB-324E1542D405}"/>
          </ac:spMkLst>
        </pc:spChg>
      </pc:sldChg>
      <pc:sldChg chg="add del">
        <pc:chgData name="Katie Greenfield" userId="S::kgreenfield@franklinenergy.com::5a544bcd-7772-4e79-b180-5f316ad31e98" providerId="AD" clId="Web-{CB5825F5-569A-414B-662A-2E0FE85618DA}" dt="2025-03-25T16:39:34.740" v="134"/>
        <pc:sldMkLst>
          <pc:docMk/>
          <pc:sldMk cId="2655874305" sldId="2088197807"/>
        </pc:sldMkLst>
      </pc:sldChg>
      <pc:sldChg chg="del ord">
        <pc:chgData name="Katie Greenfield" userId="S::kgreenfield@franklinenergy.com::5a544bcd-7772-4e79-b180-5f316ad31e98" providerId="AD" clId="Web-{CB5825F5-569A-414B-662A-2E0FE85618DA}" dt="2025-03-25T16:38:59.584" v="132"/>
        <pc:sldMkLst>
          <pc:docMk/>
          <pc:sldMk cId="1827234031" sldId="2088197824"/>
        </pc:sldMkLst>
      </pc:sldChg>
      <pc:sldChg chg="del">
        <pc:chgData name="Katie Greenfield" userId="S::kgreenfield@franklinenergy.com::5a544bcd-7772-4e79-b180-5f316ad31e98" providerId="AD" clId="Web-{CB5825F5-569A-414B-662A-2E0FE85618DA}" dt="2025-03-25T15:42:32.804" v="1"/>
        <pc:sldMkLst>
          <pc:docMk/>
          <pc:sldMk cId="1480924330" sldId="2088197825"/>
        </pc:sldMkLst>
      </pc:sldChg>
    </pc:docChg>
  </pc:docChgLst>
  <pc:docChgLst>
    <pc:chgData name="Nick Roess" userId="167e7487-732f-4826-ac21-8fa35b466b62" providerId="ADAL" clId="{CBB414F2-0357-4BCB-AB39-C745BB91EE97}"/>
    <pc:docChg chg="undo custSel addSld modSld modSection">
      <pc:chgData name="Nick Roess" userId="167e7487-732f-4826-ac21-8fa35b466b62" providerId="ADAL" clId="{CBB414F2-0357-4BCB-AB39-C745BB91EE97}" dt="2025-06-18T14:36:31.415" v="619" actId="20577"/>
      <pc:docMkLst>
        <pc:docMk/>
      </pc:docMkLst>
      <pc:sldChg chg="addSp delSp modSp mod">
        <pc:chgData name="Nick Roess" userId="167e7487-732f-4826-ac21-8fa35b466b62" providerId="ADAL" clId="{CBB414F2-0357-4BCB-AB39-C745BB91EE97}" dt="2025-06-18T14:36:31.415" v="619" actId="20577"/>
        <pc:sldMkLst>
          <pc:docMk/>
          <pc:sldMk cId="379320543" sldId="2188"/>
        </pc:sldMkLst>
        <pc:spChg chg="mod">
          <ac:chgData name="Nick Roess" userId="167e7487-732f-4826-ac21-8fa35b466b62" providerId="ADAL" clId="{CBB414F2-0357-4BCB-AB39-C745BB91EE97}" dt="2025-06-18T14:10:00.092" v="1" actId="1076"/>
          <ac:spMkLst>
            <pc:docMk/>
            <pc:sldMk cId="379320543" sldId="2188"/>
            <ac:spMk id="6" creationId="{A4B73B7C-FF66-706B-E2B6-5D4C2D9CDFE9}"/>
          </ac:spMkLst>
        </pc:spChg>
        <pc:spChg chg="mod">
          <ac:chgData name="Nick Roess" userId="167e7487-732f-4826-ac21-8fa35b466b62" providerId="ADAL" clId="{CBB414F2-0357-4BCB-AB39-C745BB91EE97}" dt="2025-06-18T14:10:14.310" v="4" actId="1076"/>
          <ac:spMkLst>
            <pc:docMk/>
            <pc:sldMk cId="379320543" sldId="2188"/>
            <ac:spMk id="7" creationId="{BD68BD23-E351-205D-0912-F03B25DBD8CF}"/>
          </ac:spMkLst>
        </pc:spChg>
        <pc:spChg chg="add del mod">
          <ac:chgData name="Nick Roess" userId="167e7487-732f-4826-ac21-8fa35b466b62" providerId="ADAL" clId="{CBB414F2-0357-4BCB-AB39-C745BB91EE97}" dt="2025-06-18T14:25:28.682" v="307" actId="478"/>
          <ac:spMkLst>
            <pc:docMk/>
            <pc:sldMk cId="379320543" sldId="2188"/>
            <ac:spMk id="8" creationId="{0E943D3F-F330-A98D-14E1-D89ACED9EA77}"/>
          </ac:spMkLst>
        </pc:spChg>
        <pc:spChg chg="add">
          <ac:chgData name="Nick Roess" userId="167e7487-732f-4826-ac21-8fa35b466b62" providerId="ADAL" clId="{CBB414F2-0357-4BCB-AB39-C745BB91EE97}" dt="2025-06-18T14:15:41.155" v="178"/>
          <ac:spMkLst>
            <pc:docMk/>
            <pc:sldMk cId="379320543" sldId="2188"/>
            <ac:spMk id="9" creationId="{2A206C40-2F5F-A358-A399-F9DCB4CAEA7C}"/>
          </ac:spMkLst>
        </pc:spChg>
        <pc:spChg chg="add del">
          <ac:chgData name="Nick Roess" userId="167e7487-732f-4826-ac21-8fa35b466b62" providerId="ADAL" clId="{CBB414F2-0357-4BCB-AB39-C745BB91EE97}" dt="2025-06-18T14:15:56.026" v="181" actId="478"/>
          <ac:spMkLst>
            <pc:docMk/>
            <pc:sldMk cId="379320543" sldId="2188"/>
            <ac:spMk id="10" creationId="{974A8841-AF4D-F3C1-6CB5-DEF374196F04}"/>
          </ac:spMkLst>
        </pc:spChg>
        <pc:spChg chg="add mod">
          <ac:chgData name="Nick Roess" userId="167e7487-732f-4826-ac21-8fa35b466b62" providerId="ADAL" clId="{CBB414F2-0357-4BCB-AB39-C745BB91EE97}" dt="2025-06-18T14:36:31.415" v="619" actId="20577"/>
          <ac:spMkLst>
            <pc:docMk/>
            <pc:sldMk cId="379320543" sldId="2188"/>
            <ac:spMk id="11" creationId="{F17D8971-9EE8-C824-ECBB-29F81C491C96}"/>
          </ac:spMkLst>
        </pc:spChg>
        <pc:graphicFrameChg chg="modGraphic">
          <ac:chgData name="Nick Roess" userId="167e7487-732f-4826-ac21-8fa35b466b62" providerId="ADAL" clId="{CBB414F2-0357-4BCB-AB39-C745BB91EE97}" dt="2025-06-18T14:12:59.697" v="11" actId="20577"/>
          <ac:graphicFrameMkLst>
            <pc:docMk/>
            <pc:sldMk cId="379320543" sldId="2188"/>
            <ac:graphicFrameMk id="2" creationId="{05CE0F31-43B3-4722-20EB-8E7A4AF51AAB}"/>
          </ac:graphicFrameMkLst>
        </pc:graphicFrameChg>
        <pc:graphicFrameChg chg="mod modGraphic">
          <ac:chgData name="Nick Roess" userId="167e7487-732f-4826-ac21-8fa35b466b62" providerId="ADAL" clId="{CBB414F2-0357-4BCB-AB39-C745BB91EE97}" dt="2025-06-18T14:25:54.644" v="319" actId="20577"/>
          <ac:graphicFrameMkLst>
            <pc:docMk/>
            <pc:sldMk cId="379320543" sldId="2188"/>
            <ac:graphicFrameMk id="5" creationId="{FA189F15-4436-6EE0-0D7F-9E28AF60C2F5}"/>
          </ac:graphicFrameMkLst>
        </pc:graphicFrameChg>
      </pc:sldChg>
      <pc:sldChg chg="addSp delSp modSp add mod">
        <pc:chgData name="Nick Roess" userId="167e7487-732f-4826-ac21-8fa35b466b62" providerId="ADAL" clId="{CBB414F2-0357-4BCB-AB39-C745BB91EE97}" dt="2025-06-18T14:33:58.732" v="592" actId="20577"/>
        <pc:sldMkLst>
          <pc:docMk/>
          <pc:sldMk cId="913372895" sldId="2088197824"/>
        </pc:sldMkLst>
        <pc:spChg chg="add del mod">
          <ac:chgData name="Nick Roess" userId="167e7487-732f-4826-ac21-8fa35b466b62" providerId="ADAL" clId="{CBB414F2-0357-4BCB-AB39-C745BB91EE97}" dt="2025-06-18T14:33:58.732" v="592" actId="20577"/>
          <ac:spMkLst>
            <pc:docMk/>
            <pc:sldMk cId="913372895" sldId="2088197824"/>
            <ac:spMk id="2" creationId="{488857A1-77D1-B3AF-4906-A834C9F38B02}"/>
          </ac:spMkLst>
        </pc:spChg>
        <pc:spChg chg="mod">
          <ac:chgData name="Nick Roess" userId="167e7487-732f-4826-ac21-8fa35b466b62" providerId="ADAL" clId="{CBB414F2-0357-4BCB-AB39-C745BB91EE97}" dt="2025-06-18T14:31:46.964" v="495" actId="20577"/>
          <ac:spMkLst>
            <pc:docMk/>
            <pc:sldMk cId="913372895" sldId="2088197824"/>
            <ac:spMk id="5" creationId="{1E748B24-6B60-6147-C271-7D26CCC89DEE}"/>
          </ac:spMkLst>
        </pc:spChg>
        <pc:picChg chg="add del mod">
          <ac:chgData name="Nick Roess" userId="167e7487-732f-4826-ac21-8fa35b466b62" providerId="ADAL" clId="{CBB414F2-0357-4BCB-AB39-C745BB91EE97}" dt="2025-06-18T14:32:38.915" v="499" actId="478"/>
          <ac:picMkLst>
            <pc:docMk/>
            <pc:sldMk cId="913372895" sldId="2088197824"/>
            <ac:picMk id="7" creationId="{16A77670-6EEC-7C2F-56D2-7A42AD08433E}"/>
          </ac:picMkLst>
        </pc:picChg>
      </pc:sldChg>
      <pc:sldChg chg="addSp delSp modSp add mod">
        <pc:chgData name="Nick Roess" userId="167e7487-732f-4826-ac21-8fa35b466b62" providerId="ADAL" clId="{CBB414F2-0357-4BCB-AB39-C745BB91EE97}" dt="2025-06-18T14:34:26.425" v="600" actId="14861"/>
        <pc:sldMkLst>
          <pc:docMk/>
          <pc:sldMk cId="1376300852" sldId="2088197825"/>
        </pc:sldMkLst>
        <pc:spChg chg="del">
          <ac:chgData name="Nick Roess" userId="167e7487-732f-4826-ac21-8fa35b466b62" providerId="ADAL" clId="{CBB414F2-0357-4BCB-AB39-C745BB91EE97}" dt="2025-06-18T14:34:05.301" v="594" actId="478"/>
          <ac:spMkLst>
            <pc:docMk/>
            <pc:sldMk cId="1376300852" sldId="2088197825"/>
            <ac:spMk id="2" creationId="{BF8C6ACE-BF65-CF74-2028-C08A056C20AA}"/>
          </ac:spMkLst>
        </pc:spChg>
        <pc:picChg chg="add mod">
          <ac:chgData name="Nick Roess" userId="167e7487-732f-4826-ac21-8fa35b466b62" providerId="ADAL" clId="{CBB414F2-0357-4BCB-AB39-C745BB91EE97}" dt="2025-06-18T14:34:26.425" v="600" actId="14861"/>
          <ac:picMkLst>
            <pc:docMk/>
            <pc:sldMk cId="1376300852" sldId="2088197825"/>
            <ac:picMk id="7" creationId="{06A59013-7B63-ED19-E7EF-302D3B0213D3}"/>
          </ac:picMkLst>
        </pc:picChg>
      </pc:sldChg>
    </pc:docChg>
  </pc:docChgLst>
  <pc:docChgLst>
    <pc:chgData name="Kelsie Festerling" userId="8f0084d7-69ff-438e-b040-dffa2a9dbb78" providerId="ADAL" clId="{8C82CF2B-9EC5-47A3-A849-FF93722A1D39}"/>
    <pc:docChg chg="undo custSel modSld">
      <pc:chgData name="Kelsie Festerling" userId="8f0084d7-69ff-438e-b040-dffa2a9dbb78" providerId="ADAL" clId="{8C82CF2B-9EC5-47A3-A849-FF93722A1D39}" dt="2025-02-25T18:38:43.482" v="41" actId="20577"/>
      <pc:docMkLst>
        <pc:docMk/>
      </pc:docMkLst>
      <pc:sldChg chg="modSp mod">
        <pc:chgData name="Kelsie Festerling" userId="8f0084d7-69ff-438e-b040-dffa2a9dbb78" providerId="ADAL" clId="{8C82CF2B-9EC5-47A3-A849-FF93722A1D39}" dt="2025-02-25T18:38:43.482" v="41" actId="20577"/>
        <pc:sldMkLst>
          <pc:docMk/>
          <pc:sldMk cId="1769120146" sldId="2409"/>
        </pc:sldMkLst>
      </pc:sldChg>
      <pc:sldChg chg="addSp delSp modSp mod setBg">
        <pc:chgData name="Kelsie Festerling" userId="8f0084d7-69ff-438e-b040-dffa2a9dbb78" providerId="ADAL" clId="{8C82CF2B-9EC5-47A3-A849-FF93722A1D39}" dt="2025-02-25T18:35:48.713" v="30" actId="207"/>
        <pc:sldMkLst>
          <pc:docMk/>
          <pc:sldMk cId="1389675080" sldId="2088197769"/>
        </pc:sldMkLst>
      </pc:sldChg>
      <pc:sldChg chg="addSp modSp mod">
        <pc:chgData name="Kelsie Festerling" userId="8f0084d7-69ff-438e-b040-dffa2a9dbb78" providerId="ADAL" clId="{8C82CF2B-9EC5-47A3-A849-FF93722A1D39}" dt="2025-02-25T18:37:25.466" v="33" actId="1076"/>
        <pc:sldMkLst>
          <pc:docMk/>
          <pc:sldMk cId="3824873401" sldId="2088197789"/>
        </pc:sldMkLst>
      </pc:sldChg>
    </pc:docChg>
  </pc:docChgLst>
  <pc:docChgLst>
    <pc:chgData name="Melissa Grace" userId="S::mgrace@franklinenergy.com::dd798df0-1625-4fcc-9854-56393035db71" providerId="AD" clId="Web-{E9B2A90C-E7B1-EA06-FA47-E633AF0E6AC8}"/>
    <pc:docChg chg="modSld">
      <pc:chgData name="Melissa Grace" userId="S::mgrace@franklinenergy.com::dd798df0-1625-4fcc-9854-56393035db71" providerId="AD" clId="Web-{E9B2A90C-E7B1-EA06-FA47-E633AF0E6AC8}" dt="2025-02-24T14:46:00.579" v="29" actId="1076"/>
      <pc:docMkLst>
        <pc:docMk/>
      </pc:docMkLst>
      <pc:sldChg chg="delSp modSp">
        <pc:chgData name="Melissa Grace" userId="S::mgrace@franklinenergy.com::dd798df0-1625-4fcc-9854-56393035db71" providerId="AD" clId="Web-{E9B2A90C-E7B1-EA06-FA47-E633AF0E6AC8}" dt="2025-02-24T14:46:00.579" v="29" actId="1076"/>
        <pc:sldMkLst>
          <pc:docMk/>
          <pc:sldMk cId="3824873401" sldId="2088197789"/>
        </pc:sldMkLst>
      </pc:sldChg>
    </pc:docChg>
  </pc:docChgLst>
</pc:chgInfo>
</file>

<file path=ppt/comments/modernComment_7C775EAB_F5EDC4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1A03C4-75D3-4234-B21C-BFA603EEE17A}" authorId="{EA443300-9C1B-38E5-BE0B-9BC4B07C224D}" created="2025-04-28T02:36:59.754">
    <pc:sldMkLst xmlns:pc="http://schemas.microsoft.com/office/powerpoint/2013/main/command">
      <pc:docMk/>
      <pc:sldMk cId="4126000244" sldId="2088197803"/>
    </pc:sldMkLst>
    <p188:txBody>
      <a:bodyPr/>
      <a:lstStyle/>
      <a:p>
        <a:r>
          <a:rPr lang="en-US"/>
          <a:t>Katie, we revised this for the last training and all still seems to be relevant. Just wanting to ensure that this same link will work month to month?</a:t>
        </a:r>
      </a:p>
    </p188:txBody>
  </p188:cm>
</p188:cmLst>
</file>

<file path=ppt/comments/modernComment_7C775EB9_4ACBD3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0CDF99-95CA-4522-A1A0-157D86426B1A}" authorId="{B2EE05C9-DC0A-ACC7-C6CC-AA2C03CF6277}" created="2025-03-25T14:30:12.596">
    <pc:sldMkLst xmlns:pc="http://schemas.microsoft.com/office/powerpoint/2013/main/command">
      <pc:docMk/>
      <pc:sldMk cId="1254871872" sldId="2088197817"/>
    </pc:sldMkLst>
    <p188:txBody>
      <a:bodyPr/>
      <a:lstStyle/>
      <a:p>
        <a:r>
          <a:rPr lang="en-US"/>
          <a:t>Delete</a:t>
        </a:r>
      </a:p>
    </p188:txBody>
  </p188:cm>
</p188:cmLst>
</file>

<file path=ppt/comments/modernComment_7C775EBD_366D66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23DE48-0987-43BE-B2A2-B889B8CB271B}" authorId="{EA443300-9C1B-38E5-BE0B-9BC4B07C224D}" created="2025-04-28T02:34:31.3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13139333" sldId="2088197821"/>
      <ac:spMk id="2" creationId="{983A0B71-E187-5B28-F481-1BAFDA4ED8EF}"/>
      <ac:txMk cp="325" len="159">
        <ac:context len="485" hash="2261487260"/>
      </ac:txMk>
    </ac:txMkLst>
    <p188:pos x="7526054" y="4060520"/>
    <p188:txBody>
      <a:bodyPr/>
      <a:lstStyle/>
      <a:p>
        <a:r>
          <a:rPr lang="en-US"/>
          <a:t>Added this line item</a:t>
        </a:r>
      </a:p>
    </p188:txBody>
  </p188:cm>
</p188:cmLst>
</file>

<file path=ppt/comments/modernComment_88C_169BF8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6A074D-84ED-463B-A613-5BEFC0D161FF}" authorId="{0342CC17-3F5B-E696-A40E-6093D3EC4949}" status="resolved" created="2025-03-26T19:02:39.602" startDate="2025-03-26T19:02:39.602" dueDate="2025-03-26T19:02:39.602" assignedTo="{EA443300-9C1B-38E5-BE0B-9BC4B07C224D}" complete="100000" title="this line needs to be removed @Nick Roess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9320543" sldId="2188"/>
      <ac:graphicFrameMk id="2" creationId="{05CE0F31-43B3-4722-20EB-8E7A4AF51AAB}"/>
      <ac:tblMk/>
      <ac:tcMk rowId="1440781166" colId="977132264"/>
      <ac:txMk cp="0" len="12">
        <ac:context len="13" hash="482586104"/>
      </ac:txMk>
    </ac:txMkLst>
    <p188:pos x="9749424" y="1711890"/>
    <p188:replyLst>
      <p188:reply id="{CBAE8A5E-1AE8-45D5-AB35-2D6DC252F92F}" authorId="{B2EE05C9-DC0A-ACC7-C6CC-AA2C03CF6277}" created="2025-03-26T19:36:44.363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this line needs to be removed [@Nick Roess]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3-26T19:02:39.602" id="{714FB161-4263-4B49-9851-1B4C82C8382F}">
              <p228:atrbtn authorId="{0342CC17-3F5B-E696-A40E-6093D3EC4949}"/>
              <p228:anchr>
                <p228:comment id="{F86A074D-84ED-463B-A613-5BEFC0D161FF}"/>
              </p228:anchr>
              <p228:add/>
            </p228:event>
            <p228:event time="2025-03-26T19:02:39.602" id="{3166DFF1-2F1C-4CA5-B26F-98B4CB4E4AAC}">
              <p228:atrbtn authorId="{0342CC17-3F5B-E696-A40E-6093D3EC4949}"/>
              <p228:anchr>
                <p228:comment id="{F86A074D-84ED-463B-A613-5BEFC0D161FF}"/>
              </p228:anchr>
              <p228:asgn authorId="{EA443300-9C1B-38E5-BE0B-9BC4B07C224D}"/>
            </p228:event>
            <p228:event time="2025-03-26T19:02:39.602" id="{38493489-1FA1-4125-87EB-1988B1B40F21}">
              <p228:atrbtn authorId="{0342CC17-3F5B-E696-A40E-6093D3EC4949}"/>
              <p228:anchr>
                <p228:comment id="{F86A074D-84ED-463B-A613-5BEFC0D161FF}"/>
              </p228:anchr>
              <p228:title val="this line needs to be removed @Nick Roess"/>
            </p228:event>
            <p228:event time="2025-03-26T19:02:39.602" id="{1F69E09A-A931-4A55-95F7-1F7F6C90539A}">
              <p228:atrbtn authorId="{0342CC17-3F5B-E696-A40E-6093D3EC4949}"/>
              <p228:anchr>
                <p228:comment id="{F86A074D-84ED-463B-A613-5BEFC0D161FF}"/>
              </p228:anchr>
              <p228:date stDt="2025-03-26T19:02:39.602" endDt="2025-03-26T19:02:39.602"/>
            </p228:event>
            <p228:event time="2025-03-26T19:36:46.738" id="{649BE261-C564-4245-A8E5-8B1066B56D15}">
              <p228:atrbtn authorId="{B2EE05C9-DC0A-ACC7-C6CC-AA2C03CF6277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E42E-482F-4E6A-8564-628377FC782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9E852-677D-44BA-AFE5-55A887C7B8F1}">
      <dgm:prSet phldrT="[Text]" custT="1"/>
      <dgm:spPr>
        <a:solidFill>
          <a:srgbClr val="1E3575"/>
        </a:solidFill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1: </a:t>
          </a:r>
        </a:p>
        <a:p>
          <a:pPr algn="ctr">
            <a:buFont typeface="+mj-lt"/>
            <a:buAutoNum type="arabicPeriod"/>
          </a:pP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Customer interested 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in product</a:t>
          </a:r>
          <a:endParaRPr lang="en-US" sz="1500" b="0" strike="sngStrik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49F53CA-3014-4DFC-8FD0-19CBA6B37ED5}" type="parTrans" cxnId="{E7981FE3-1A66-4CAC-BC31-CA18FE190404}">
      <dgm:prSet/>
      <dgm:spPr/>
      <dgm:t>
        <a:bodyPr/>
        <a:lstStyle/>
        <a:p>
          <a:endParaRPr lang="en-US"/>
        </a:p>
      </dgm:t>
    </dgm:pt>
    <dgm:pt modelId="{1872CB6D-25D5-404B-AB8E-5243E207FBD8}" type="sibTrans" cxnId="{E7981FE3-1A66-4CAC-BC31-CA18FE190404}">
      <dgm:prSet/>
      <dgm:spPr/>
      <dgm:t>
        <a:bodyPr/>
        <a:lstStyle/>
        <a:p>
          <a:endParaRPr lang="en-US"/>
        </a:p>
      </dgm:t>
    </dgm:pt>
    <dgm:pt modelId="{4DEDA44E-A1B2-473A-8AB0-02717AD3DC1D}">
      <dgm:prSet phldrT="[Text]" custT="1"/>
      <dgm:spPr>
        <a:solidFill>
          <a:srgbClr val="1E3575"/>
        </a:solidFill>
      </dgm:spPr>
      <dgm:t>
        <a:bodyPr anchor="ctr"/>
        <a:lstStyle/>
        <a:p>
          <a:pPr algn="ctr">
            <a:buFont typeface="+mj-lt"/>
            <a:buAutoNum type="arabicPeriod"/>
          </a:pPr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2: </a:t>
          </a:r>
        </a:p>
        <a:p>
          <a:pPr algn="ctr">
            <a:buFont typeface="+mj-lt"/>
            <a:buAutoNum type="arabicPeriod"/>
          </a:pP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Distributor confirms 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eligible product</a:t>
          </a:r>
        </a:p>
      </dgm:t>
    </dgm:pt>
    <dgm:pt modelId="{4DB9B02E-728B-45E3-BAE4-271814850D3E}" type="parTrans" cxnId="{F9ACD83C-CFAA-4AF3-942D-D36F7006A5B8}">
      <dgm:prSet/>
      <dgm:spPr/>
      <dgm:t>
        <a:bodyPr/>
        <a:lstStyle/>
        <a:p>
          <a:endParaRPr lang="en-US"/>
        </a:p>
      </dgm:t>
    </dgm:pt>
    <dgm:pt modelId="{08CFC42A-93AF-4A8A-8D4E-CF5E2B5C5DE8}" type="sibTrans" cxnId="{F9ACD83C-CFAA-4AF3-942D-D36F7006A5B8}">
      <dgm:prSet/>
      <dgm:spPr/>
      <dgm:t>
        <a:bodyPr/>
        <a:lstStyle/>
        <a:p>
          <a:endParaRPr lang="en-US"/>
        </a:p>
      </dgm:t>
    </dgm:pt>
    <dgm:pt modelId="{555F6973-0DDD-4AE7-BAFF-CF7188AC12A7}">
      <dgm:prSet phldrT="[Text]" custT="1"/>
      <dgm:spPr>
        <a:solidFill>
          <a:srgbClr val="1E3575"/>
        </a:solidFill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3: </a:t>
          </a:r>
        </a:p>
        <a:p>
          <a:pPr algn="ctr">
            <a:buFont typeface="+mj-lt"/>
            <a:buAutoNum type="arabicPeriod"/>
          </a:pP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Distributor confirms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installation address eligible</a:t>
          </a:r>
          <a:endParaRPr lang="en-US" sz="1500" b="0" strike="sngStrik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F00A8A-85AE-4E29-9604-02BAB498B4A5}" type="parTrans" cxnId="{FA13669C-5229-4E78-9544-4D63FF781951}">
      <dgm:prSet/>
      <dgm:spPr/>
      <dgm:t>
        <a:bodyPr/>
        <a:lstStyle/>
        <a:p>
          <a:endParaRPr lang="en-US"/>
        </a:p>
      </dgm:t>
    </dgm:pt>
    <dgm:pt modelId="{F1813422-54BF-4234-B598-FDEA2071F75C}" type="sibTrans" cxnId="{FA13669C-5229-4E78-9544-4D63FF781951}">
      <dgm:prSet/>
      <dgm:spPr/>
      <dgm:t>
        <a:bodyPr/>
        <a:lstStyle/>
        <a:p>
          <a:endParaRPr lang="en-US"/>
        </a:p>
      </dgm:t>
    </dgm:pt>
    <dgm:pt modelId="{1B64846F-56EA-4ADB-B04C-56C265272C80}">
      <dgm:prSet phldrT="[Text]" custT="1"/>
      <dgm:spPr>
        <a:solidFill>
          <a:srgbClr val="1E3575"/>
        </a:solidFill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4: </a:t>
          </a:r>
        </a:p>
        <a:p>
          <a:pPr algn="ctr">
            <a:buFont typeface="+mj-lt"/>
            <a:buAutoNum type="arabicPeriod"/>
          </a:pP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Distributor offers discount at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the point of sale* to the customer </a:t>
          </a:r>
        </a:p>
      </dgm:t>
    </dgm:pt>
    <dgm:pt modelId="{345E4C5B-027E-46CE-9566-27E16BC627B0}" type="parTrans" cxnId="{BA15B634-FBCB-4EAB-8085-9BC8C5BA853A}">
      <dgm:prSet/>
      <dgm:spPr/>
      <dgm:t>
        <a:bodyPr/>
        <a:lstStyle/>
        <a:p>
          <a:endParaRPr lang="en-US"/>
        </a:p>
      </dgm:t>
    </dgm:pt>
    <dgm:pt modelId="{7DE3A9DC-7CF0-485A-A8FF-6BF56653C261}" type="sibTrans" cxnId="{BA15B634-FBCB-4EAB-8085-9BC8C5BA853A}">
      <dgm:prSet/>
      <dgm:spPr/>
      <dgm:t>
        <a:bodyPr/>
        <a:lstStyle/>
        <a:p>
          <a:endParaRPr lang="en-US"/>
        </a:p>
      </dgm:t>
    </dgm:pt>
    <dgm:pt modelId="{E5E9CF7A-9AC4-4D0E-9500-0F76E426DB15}">
      <dgm:prSet custT="1"/>
      <dgm:spPr>
        <a:solidFill>
          <a:srgbClr val="1E3575"/>
        </a:solidFill>
      </dgm:spPr>
      <dgm:t>
        <a:bodyPr/>
        <a:lstStyle/>
        <a:p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5: </a:t>
          </a:r>
        </a:p>
        <a:p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Distributor submits invoice to 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DTE for reimbursement</a:t>
          </a:r>
        </a:p>
      </dgm:t>
    </dgm:pt>
    <dgm:pt modelId="{23E93F66-4902-4B28-BB1E-25DFD468C2B1}" type="sibTrans" cxnId="{A9959D97-4D52-46BA-B49F-F369EEA34C13}">
      <dgm:prSet/>
      <dgm:spPr/>
      <dgm:t>
        <a:bodyPr/>
        <a:lstStyle/>
        <a:p>
          <a:endParaRPr lang="en-US"/>
        </a:p>
      </dgm:t>
    </dgm:pt>
    <dgm:pt modelId="{D130D480-85C0-45EA-83EE-9C014552E912}" type="parTrans" cxnId="{A9959D97-4D52-46BA-B49F-F369EEA34C13}">
      <dgm:prSet/>
      <dgm:spPr/>
      <dgm:t>
        <a:bodyPr/>
        <a:lstStyle/>
        <a:p>
          <a:endParaRPr lang="en-US"/>
        </a:p>
      </dgm:t>
    </dgm:pt>
    <dgm:pt modelId="{07B9425D-C24B-43C9-BCA7-F39DB482FB0C}" type="pres">
      <dgm:prSet presAssocID="{482FE42E-482F-4E6A-8564-628377FC7827}" presName="Name0" presStyleCnt="0">
        <dgm:presLayoutVars>
          <dgm:dir/>
          <dgm:resizeHandles val="exact"/>
        </dgm:presLayoutVars>
      </dgm:prSet>
      <dgm:spPr/>
    </dgm:pt>
    <dgm:pt modelId="{CBE33CDD-B886-4375-BED5-8B024A69A811}" type="pres">
      <dgm:prSet presAssocID="{482FE42E-482F-4E6A-8564-628377FC7827}" presName="cycle" presStyleCnt="0"/>
      <dgm:spPr/>
    </dgm:pt>
    <dgm:pt modelId="{E11035A4-D8DF-4576-ABD3-11A1C941C265}" type="pres">
      <dgm:prSet presAssocID="{1879E852-677D-44BA-AFE5-55A887C7B8F1}" presName="nodeFirstNode" presStyleLbl="node1" presStyleIdx="0" presStyleCnt="5" custScaleX="134940" custScaleY="86285" custRadScaleRad="103291" custRadScaleInc="342">
        <dgm:presLayoutVars>
          <dgm:bulletEnabled val="1"/>
        </dgm:presLayoutVars>
      </dgm:prSet>
      <dgm:spPr/>
    </dgm:pt>
    <dgm:pt modelId="{868DE5ED-6AB5-47E0-91AA-926A4BC97DEF}" type="pres">
      <dgm:prSet presAssocID="{1872CB6D-25D5-404B-AB8E-5243E207FBD8}" presName="sibTransFirstNode" presStyleLbl="bgShp" presStyleIdx="0" presStyleCnt="1"/>
      <dgm:spPr/>
    </dgm:pt>
    <dgm:pt modelId="{CFDA621A-7A20-4E3D-83D9-A375834C6BD8}" type="pres">
      <dgm:prSet presAssocID="{4DEDA44E-A1B2-473A-8AB0-02717AD3DC1D}" presName="nodeFollowingNodes" presStyleLbl="node1" presStyleIdx="1" presStyleCnt="5" custScaleX="136483" custScaleY="91134" custRadScaleRad="108739" custRadScaleInc="2054">
        <dgm:presLayoutVars>
          <dgm:bulletEnabled val="1"/>
        </dgm:presLayoutVars>
      </dgm:prSet>
      <dgm:spPr/>
    </dgm:pt>
    <dgm:pt modelId="{318FDE6A-5BFC-4D46-BCD9-713DFDE7C2A3}" type="pres">
      <dgm:prSet presAssocID="{555F6973-0DDD-4AE7-BAFF-CF7188AC12A7}" presName="nodeFollowingNodes" presStyleLbl="node1" presStyleIdx="2" presStyleCnt="5" custScaleX="138184" custScaleY="88588" custRadScaleRad="111883" custRadScaleInc="-31329">
        <dgm:presLayoutVars>
          <dgm:bulletEnabled val="1"/>
        </dgm:presLayoutVars>
      </dgm:prSet>
      <dgm:spPr/>
    </dgm:pt>
    <dgm:pt modelId="{BDF00B45-81C8-4033-9459-EE9B5C8644D4}" type="pres">
      <dgm:prSet presAssocID="{1B64846F-56EA-4ADB-B04C-56C265272C80}" presName="nodeFollowingNodes" presStyleLbl="node1" presStyleIdx="3" presStyleCnt="5" custScaleX="135427" custScaleY="91120" custRadScaleRad="112472" custRadScaleInc="32073">
        <dgm:presLayoutVars>
          <dgm:bulletEnabled val="1"/>
        </dgm:presLayoutVars>
      </dgm:prSet>
      <dgm:spPr/>
    </dgm:pt>
    <dgm:pt modelId="{3F1E6221-9C20-4FB1-A45B-3C7A2A5CABF0}" type="pres">
      <dgm:prSet presAssocID="{E5E9CF7A-9AC4-4D0E-9500-0F76E426DB15}" presName="nodeFollowingNodes" presStyleLbl="node1" presStyleIdx="4" presStyleCnt="5" custScaleX="136127" custScaleY="87191" custRadScaleRad="109053" custRadScaleInc="-1507">
        <dgm:presLayoutVars>
          <dgm:bulletEnabled val="1"/>
        </dgm:presLayoutVars>
      </dgm:prSet>
      <dgm:spPr/>
    </dgm:pt>
  </dgm:ptLst>
  <dgm:cxnLst>
    <dgm:cxn modelId="{66B6C50F-FF8F-475C-BBE0-902753BCC658}" type="presOf" srcId="{E5E9CF7A-9AC4-4D0E-9500-0F76E426DB15}" destId="{3F1E6221-9C20-4FB1-A45B-3C7A2A5CABF0}" srcOrd="0" destOrd="0" presId="urn:microsoft.com/office/officeart/2005/8/layout/cycle3"/>
    <dgm:cxn modelId="{103FD013-CD1C-49FD-AB76-98239C158F17}" type="presOf" srcId="{1872CB6D-25D5-404B-AB8E-5243E207FBD8}" destId="{868DE5ED-6AB5-47E0-91AA-926A4BC97DEF}" srcOrd="0" destOrd="0" presId="urn:microsoft.com/office/officeart/2005/8/layout/cycle3"/>
    <dgm:cxn modelId="{B89B0E2F-B55B-41C3-88E1-6979D75A44EB}" type="presOf" srcId="{1B64846F-56EA-4ADB-B04C-56C265272C80}" destId="{BDF00B45-81C8-4033-9459-EE9B5C8644D4}" srcOrd="0" destOrd="0" presId="urn:microsoft.com/office/officeart/2005/8/layout/cycle3"/>
    <dgm:cxn modelId="{0C6A2932-DB1E-4D30-B7A7-BB7928084955}" type="presOf" srcId="{4DEDA44E-A1B2-473A-8AB0-02717AD3DC1D}" destId="{CFDA621A-7A20-4E3D-83D9-A375834C6BD8}" srcOrd="0" destOrd="0" presId="urn:microsoft.com/office/officeart/2005/8/layout/cycle3"/>
    <dgm:cxn modelId="{BA15B634-FBCB-4EAB-8085-9BC8C5BA853A}" srcId="{482FE42E-482F-4E6A-8564-628377FC7827}" destId="{1B64846F-56EA-4ADB-B04C-56C265272C80}" srcOrd="3" destOrd="0" parTransId="{345E4C5B-027E-46CE-9566-27E16BC627B0}" sibTransId="{7DE3A9DC-7CF0-485A-A8FF-6BF56653C261}"/>
    <dgm:cxn modelId="{F9ACD83C-CFAA-4AF3-942D-D36F7006A5B8}" srcId="{482FE42E-482F-4E6A-8564-628377FC7827}" destId="{4DEDA44E-A1B2-473A-8AB0-02717AD3DC1D}" srcOrd="1" destOrd="0" parTransId="{4DB9B02E-728B-45E3-BAE4-271814850D3E}" sibTransId="{08CFC42A-93AF-4A8A-8D4E-CF5E2B5C5DE8}"/>
    <dgm:cxn modelId="{ECE43855-5BD7-46A9-B99B-9C439441DD79}" type="presOf" srcId="{1879E852-677D-44BA-AFE5-55A887C7B8F1}" destId="{E11035A4-D8DF-4576-ABD3-11A1C941C265}" srcOrd="0" destOrd="0" presId="urn:microsoft.com/office/officeart/2005/8/layout/cycle3"/>
    <dgm:cxn modelId="{A9959D97-4D52-46BA-B49F-F369EEA34C13}" srcId="{482FE42E-482F-4E6A-8564-628377FC7827}" destId="{E5E9CF7A-9AC4-4D0E-9500-0F76E426DB15}" srcOrd="4" destOrd="0" parTransId="{D130D480-85C0-45EA-83EE-9C014552E912}" sibTransId="{23E93F66-4902-4B28-BB1E-25DFD468C2B1}"/>
    <dgm:cxn modelId="{FA13669C-5229-4E78-9544-4D63FF781951}" srcId="{482FE42E-482F-4E6A-8564-628377FC7827}" destId="{555F6973-0DDD-4AE7-BAFF-CF7188AC12A7}" srcOrd="2" destOrd="0" parTransId="{73F00A8A-85AE-4E29-9604-02BAB498B4A5}" sibTransId="{F1813422-54BF-4234-B598-FDEA2071F75C}"/>
    <dgm:cxn modelId="{834870C7-E351-487D-8E82-2994D733BB5C}" type="presOf" srcId="{555F6973-0DDD-4AE7-BAFF-CF7188AC12A7}" destId="{318FDE6A-5BFC-4D46-BCD9-713DFDE7C2A3}" srcOrd="0" destOrd="0" presId="urn:microsoft.com/office/officeart/2005/8/layout/cycle3"/>
    <dgm:cxn modelId="{F66147DB-A3F2-458F-A9BE-910090CF28EE}" type="presOf" srcId="{482FE42E-482F-4E6A-8564-628377FC7827}" destId="{07B9425D-C24B-43C9-BCA7-F39DB482FB0C}" srcOrd="0" destOrd="0" presId="urn:microsoft.com/office/officeart/2005/8/layout/cycle3"/>
    <dgm:cxn modelId="{E7981FE3-1A66-4CAC-BC31-CA18FE190404}" srcId="{482FE42E-482F-4E6A-8564-628377FC7827}" destId="{1879E852-677D-44BA-AFE5-55A887C7B8F1}" srcOrd="0" destOrd="0" parTransId="{349F53CA-3014-4DFC-8FD0-19CBA6B37ED5}" sibTransId="{1872CB6D-25D5-404B-AB8E-5243E207FBD8}"/>
    <dgm:cxn modelId="{053B088E-6FC8-4713-BCC1-1F53E8BD6FFF}" type="presParOf" srcId="{07B9425D-C24B-43C9-BCA7-F39DB482FB0C}" destId="{CBE33CDD-B886-4375-BED5-8B024A69A811}" srcOrd="0" destOrd="0" presId="urn:microsoft.com/office/officeart/2005/8/layout/cycle3"/>
    <dgm:cxn modelId="{4462ACFA-C8A8-44E0-BAF4-F98D6C2829EC}" type="presParOf" srcId="{CBE33CDD-B886-4375-BED5-8B024A69A811}" destId="{E11035A4-D8DF-4576-ABD3-11A1C941C265}" srcOrd="0" destOrd="0" presId="urn:microsoft.com/office/officeart/2005/8/layout/cycle3"/>
    <dgm:cxn modelId="{4A025788-9E1E-4E3A-ABD6-E57C0EDBBD2B}" type="presParOf" srcId="{CBE33CDD-B886-4375-BED5-8B024A69A811}" destId="{868DE5ED-6AB5-47E0-91AA-926A4BC97DEF}" srcOrd="1" destOrd="0" presId="urn:microsoft.com/office/officeart/2005/8/layout/cycle3"/>
    <dgm:cxn modelId="{E8FE9917-16A6-4686-A40F-6F8BFD8633E1}" type="presParOf" srcId="{CBE33CDD-B886-4375-BED5-8B024A69A811}" destId="{CFDA621A-7A20-4E3D-83D9-A375834C6BD8}" srcOrd="2" destOrd="0" presId="urn:microsoft.com/office/officeart/2005/8/layout/cycle3"/>
    <dgm:cxn modelId="{AA01F0E4-EF93-43ED-928D-6FAED68668E4}" type="presParOf" srcId="{CBE33CDD-B886-4375-BED5-8B024A69A811}" destId="{318FDE6A-5BFC-4D46-BCD9-713DFDE7C2A3}" srcOrd="3" destOrd="0" presId="urn:microsoft.com/office/officeart/2005/8/layout/cycle3"/>
    <dgm:cxn modelId="{F07C0A0B-BE5F-4E4B-AF70-3AD5FB4A8943}" type="presParOf" srcId="{CBE33CDD-B886-4375-BED5-8B024A69A811}" destId="{BDF00B45-81C8-4033-9459-EE9B5C8644D4}" srcOrd="4" destOrd="0" presId="urn:microsoft.com/office/officeart/2005/8/layout/cycle3"/>
    <dgm:cxn modelId="{D4741BE1-AEFA-4FCA-B144-562B90373EAB}" type="presParOf" srcId="{CBE33CDD-B886-4375-BED5-8B024A69A811}" destId="{3F1E6221-9C20-4FB1-A45B-3C7A2A5CABF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DE5ED-6AB5-47E0-91AA-926A4BC97DEF}">
      <dsp:nvSpPr>
        <dsp:cNvPr id="0" name=""/>
        <dsp:cNvSpPr/>
      </dsp:nvSpPr>
      <dsp:spPr>
        <a:xfrm>
          <a:off x="3251416" y="-439756"/>
          <a:ext cx="4759446" cy="4759446"/>
        </a:xfrm>
        <a:prstGeom prst="circularArrow">
          <a:avLst>
            <a:gd name="adj1" fmla="val 5544"/>
            <a:gd name="adj2" fmla="val 330680"/>
            <a:gd name="adj3" fmla="val 12821241"/>
            <a:gd name="adj4" fmla="val 1799845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035A4-D8DF-4576-ABD3-11A1C941C265}">
      <dsp:nvSpPr>
        <dsp:cNvPr id="0" name=""/>
        <dsp:cNvSpPr/>
      </dsp:nvSpPr>
      <dsp:spPr>
        <a:xfrm>
          <a:off x="4096578" y="0"/>
          <a:ext cx="3069122" cy="981248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1: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Customer interested 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in product</a:t>
          </a:r>
          <a:endParaRPr lang="en-US" sz="1500" b="0" strike="sngStrike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144479" y="47901"/>
        <a:ext cx="2973320" cy="885446"/>
      </dsp:txXfrm>
    </dsp:sp>
    <dsp:sp modelId="{CFDA621A-7A20-4E3D-83D9-A375834C6BD8}">
      <dsp:nvSpPr>
        <dsp:cNvPr id="0" name=""/>
        <dsp:cNvSpPr/>
      </dsp:nvSpPr>
      <dsp:spPr>
        <a:xfrm>
          <a:off x="6184671" y="1430250"/>
          <a:ext cx="3104217" cy="1036391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2: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Distributor confirms 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eligible product</a:t>
          </a:r>
        </a:p>
      </dsp:txBody>
      <dsp:txXfrm>
        <a:off x="6235263" y="1480842"/>
        <a:ext cx="3003033" cy="935207"/>
      </dsp:txXfrm>
    </dsp:sp>
    <dsp:sp modelId="{318FDE6A-5BFC-4D46-BCD9-713DFDE7C2A3}">
      <dsp:nvSpPr>
        <dsp:cNvPr id="0" name=""/>
        <dsp:cNvSpPr/>
      </dsp:nvSpPr>
      <dsp:spPr>
        <a:xfrm>
          <a:off x="5907687" y="3390463"/>
          <a:ext cx="3142905" cy="1007438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3: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Distributor confirms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installation address eligible</a:t>
          </a:r>
          <a:endParaRPr lang="en-US" sz="1500" b="0" strike="sngStrike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956866" y="3439642"/>
        <a:ext cx="3044547" cy="909080"/>
      </dsp:txXfrm>
    </dsp:sp>
    <dsp:sp modelId="{BDF00B45-81C8-4033-9459-EE9B5C8644D4}">
      <dsp:nvSpPr>
        <dsp:cNvPr id="0" name=""/>
        <dsp:cNvSpPr/>
      </dsp:nvSpPr>
      <dsp:spPr>
        <a:xfrm>
          <a:off x="2208059" y="3368385"/>
          <a:ext cx="3080199" cy="1036232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Distributor offers discount at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the point of sale* to the customer </a:t>
          </a:r>
        </a:p>
      </dsp:txBody>
      <dsp:txXfrm>
        <a:off x="2258644" y="3418970"/>
        <a:ext cx="2979029" cy="935062"/>
      </dsp:txXfrm>
    </dsp:sp>
    <dsp:sp modelId="{3F1E6221-9C20-4FB1-A45B-3C7A2A5CABF0}">
      <dsp:nvSpPr>
        <dsp:cNvPr id="0" name=""/>
        <dsp:cNvSpPr/>
      </dsp:nvSpPr>
      <dsp:spPr>
        <a:xfrm>
          <a:off x="1960013" y="1438703"/>
          <a:ext cx="3096120" cy="991551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5: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Distributor submits invoice to 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DTE for reimbursement</a:t>
          </a:r>
        </a:p>
      </dsp:txBody>
      <dsp:txXfrm>
        <a:off x="2008417" y="1487107"/>
        <a:ext cx="2999312" cy="89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E05A-F668-4D70-A0A2-F03765785D6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A7BF-41A3-4270-95C0-961F11DF3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1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TE.SB.Demo@gmail.com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radeally.efficiencynavigator.com/Account/Login" TargetMode="Externa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0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4C98D-FAE6-A750-E169-CAD6DC6DD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CCD4D-1856-43D7-1E5E-64653C64E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7C557-66F9-273B-4D94-05A79B369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  <a:p>
            <a:r>
              <a:rPr lang="en-US"/>
              <a:t>15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81770-CC93-0956-0226-ECA711415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667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No changes to Small and Medium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8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3 minutes</a:t>
            </a:r>
          </a:p>
          <a:p>
            <a:r>
              <a:rPr lang="en-GB"/>
              <a:t>Cynthia wants to make sure we are covering ACH payments thoroughly </a:t>
            </a:r>
          </a:p>
          <a:p>
            <a:r>
              <a:rPr lang="en-GB"/>
              <a:t>Process: separate from application process. Melissa Grace to RO to Robert to provide process. 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For contractors, it will be the same process. Reach out to those that want to be signed up – receive an announcement/sign-up email – send out recruitment email – they'll click on email and go into to sign up for ACH. </a:t>
            </a:r>
            <a:endParaRPr lang="en-GB"/>
          </a:p>
          <a:p>
            <a:r>
              <a:rPr lang="en-GB"/>
              <a:t>Will need a new w-9/banking information to set up. 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>
                <a:ea typeface="Calibri" panose="020F0502020204030204"/>
                <a:cs typeface="Calibri" panose="020F0502020204030204"/>
              </a:rPr>
              <a:t>Also explain third party payment process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3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Monday, December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46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D35CF-191A-C851-5647-4BF4E947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A0D7E-13E2-E4B2-5195-4633FF24C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41166-2E76-148D-6ECA-D4844D56D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No changes to Small and Medium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F87D1-63B0-3BBA-666B-1FBED5CC4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DB376-559A-6528-A4B2-CC9BCD455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1C3E3-1A41-A473-2AF6-9E5EF89EC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B0D60-E259-BC20-6E97-0A66F9C83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r>
              <a:rPr lang="en-GB"/>
              <a:t>3 minutes</a:t>
            </a:r>
          </a:p>
          <a:p>
            <a:r>
              <a:rPr lang="en-GB"/>
              <a:t>Cynthia wants to make sure we are covering ACH payments thoroughly </a:t>
            </a:r>
          </a:p>
          <a:p>
            <a:r>
              <a:rPr lang="en-GB"/>
              <a:t>Process: separate from application process. Melissa Grace to RO to Robert to provide process. 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For contractors, it will be the same process. Reach out to those that want to be signed up – receive an announcement/sign-up email – send out recruitment email – they'll click on email and go into to sign up for ACH. </a:t>
            </a:r>
            <a:endParaRPr lang="en-GB"/>
          </a:p>
          <a:p>
            <a:r>
              <a:rPr lang="en-GB"/>
              <a:t>Will need a new w-9/banking information to set up. 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>
                <a:ea typeface="Calibri" panose="020F0502020204030204"/>
                <a:cs typeface="Calibri" panose="020F0502020204030204"/>
              </a:rPr>
              <a:t>Also explain third party payment process</a:t>
            </a:r>
          </a:p>
          <a:p>
            <a:r>
              <a:rPr lang="en-GB">
                <a:ea typeface="Calibri" panose="020F0502020204030204"/>
                <a:cs typeface="Calibri" panose="020F0502020204030204"/>
              </a:rPr>
              <a:t>When do they receive ACH invitation email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E0D39-894C-2CAF-7807-B260D4153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8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A044B-0618-C02E-FDB5-71FD573A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7AB517-9F80-0617-D023-F342E118F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DB047-73F7-2256-5BE1-27A4F199A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Rotation</a:t>
            </a:r>
          </a:p>
          <a:p>
            <a:r>
              <a:rPr lang="en-US"/>
              <a:t>15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85F44-991C-A45C-8F81-5DBF05D69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40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7D420-419B-F4A7-B1A4-632AA13C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1EC92-8B39-0545-B69D-140087947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96226-766B-856A-B38B-288826142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0FF17-E4AE-980B-CEC8-517A762FB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51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r>
              <a:rPr lang="en-GB">
                <a:ea typeface="Calibri"/>
                <a:cs typeface="Calibri"/>
              </a:rPr>
              <a:t>Speak to requirements of this bonus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1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F7D0E-A5A9-3D87-E064-B39CFD26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BDCA5-3E48-75C3-C82C-A3A902B01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80AAC-13DA-2BC4-A04F-A5F516A7C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0D3D-BAA8-AC97-8822-1CFB6BDD4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latin typeface="Verdana"/>
                <a:ea typeface="Verdana"/>
              </a:rPr>
              <a:t>Safety Moment &amp; Introductions	8:45 - 8:50 </a:t>
            </a:r>
            <a:endParaRPr lang="en-US" sz="1000">
              <a:highlight>
                <a:srgbClr val="FFFF00"/>
              </a:highlight>
              <a:latin typeface="Verdana"/>
              <a:ea typeface="Verdana"/>
            </a:endParaRPr>
          </a:p>
          <a:p>
            <a:r>
              <a:rPr lang="en-US">
                <a:latin typeface="Verdana"/>
                <a:ea typeface="Verdana"/>
              </a:rPr>
              <a:t>New for 2025			8:50 - 9:10</a:t>
            </a:r>
          </a:p>
          <a:p>
            <a:r>
              <a:rPr lang="en-US">
                <a:latin typeface="Verdana"/>
                <a:ea typeface="Verdana"/>
              </a:rPr>
              <a:t>Applications			9:10 - 9:25</a:t>
            </a:r>
          </a:p>
          <a:p>
            <a:r>
              <a:rPr lang="en-US">
                <a:latin typeface="Verdana"/>
                <a:ea typeface="Verdana"/>
              </a:rPr>
              <a:t>Offerings			9:25 - 9:40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>
                <a:latin typeface="Verdana"/>
                <a:ea typeface="Verdana"/>
              </a:rPr>
              <a:t>Portal and OA Demo		9:40 - 10:05</a:t>
            </a:r>
          </a:p>
          <a:p>
            <a:r>
              <a:rPr lang="en-US">
                <a:latin typeface="Verdana"/>
                <a:ea typeface="Verdana"/>
              </a:rPr>
              <a:t>Q&amp;A			10:05 - 10:20</a:t>
            </a:r>
          </a:p>
          <a:p>
            <a:r>
              <a:rPr lang="en-US">
                <a:latin typeface="Verdana"/>
                <a:ea typeface="Verdana"/>
              </a:rPr>
              <a:t>Survey &amp; Suites		10:20 - 10:30</a:t>
            </a:r>
          </a:p>
          <a:p>
            <a:r>
              <a:rPr lang="en-US">
                <a:latin typeface="Verdana"/>
                <a:ea typeface="Verdana"/>
              </a:rPr>
              <a:t>Meet the Energy Advisors		10:30 - 11:00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6A7BF-41A3-4270-95C0-961F11DF34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402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9AB26-7751-4CB5-A2AF-FD93D2AA6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10274-6C8D-D65B-426D-898D4746D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2DA66-AC45-28FD-9FE7-30138240C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9A90F-16EA-2A23-5A70-9DAF4E679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28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4BB7C-ECEA-20B6-B029-0ABE15CA9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114C8-6E6F-9C7F-0EC0-2D83995BA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2D1C4-C8A8-D6E3-B1AA-BE9364606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A324B-193E-8F82-A0C8-DF3695C14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6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7D90C-609D-3D3B-FE99-6BF264B79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7EC1D5-27D0-A1AF-E60D-6BA5B1470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F2142-A874-A6F3-ADD7-BF3CF9F11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Melissa/Mike</a:t>
            </a:r>
          </a:p>
          <a:p>
            <a:r>
              <a:rPr lang="en-US">
                <a:ea typeface="Calibri"/>
                <a:cs typeface="Calibri"/>
              </a:rPr>
              <a:t>Be prepared to answer this question: </a:t>
            </a:r>
          </a:p>
          <a:p>
            <a:r>
              <a:rPr lang="en-US">
                <a:ea typeface="Calibri"/>
                <a:cs typeface="Calibri"/>
              </a:rPr>
              <a:t>Which program should I work with? Continue working with the customers/program you've been working with.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F84DF-DC3D-8E62-0CE9-0A5FB8DDE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2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53838-A066-555E-3971-20000E929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4F1E0F-7DE9-C815-E4D0-459BD236D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A1EEB-91F5-C595-9AAE-02FC782E4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Melissa/Mike</a:t>
            </a:r>
          </a:p>
          <a:p>
            <a:r>
              <a:rPr lang="en-GB">
                <a:ea typeface="Calibri"/>
                <a:cs typeface="Calibri"/>
              </a:rPr>
              <a:t>Emphasize all bonuses are subject to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3EBCD-EC93-E261-D101-C4F78B84D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2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B33F9-B619-560C-6E3B-B76D8E47B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0CD85-1931-78B4-CAB6-21CF0F5F5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EF199-07D6-B58C-D0F8-C94803514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Mike – GR/Mark - Troy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07CA2-FC6A-CA54-B7AC-0ED3A513E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94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34C18-87FF-0D12-664B-057546160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7AF0C-907A-3FB0-FDFA-6D2A37594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5152B-4CEF-C18D-16FE-654EE3B16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– GR/Mark - Troy</a:t>
            </a:r>
          </a:p>
          <a:p>
            <a:r>
              <a:rPr lang="en-US">
                <a:ea typeface="Calibri"/>
                <a:cs typeface="Calibri"/>
              </a:rPr>
              <a:t>Process is still the same. All online in the tool. </a:t>
            </a:r>
          </a:p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A0D95-73D4-1112-C474-CB4CBFE43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7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693B-CC85-D323-CB62-CDC19C302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B2A04-3F16-F91E-A64C-97ACD80EE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D5D56-4AE3-5BB2-4560-37559F98F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– GR/Mark - Troy</a:t>
            </a:r>
          </a:p>
          <a:p>
            <a:r>
              <a:rPr lang="en-US">
                <a:ea typeface="Calibri"/>
                <a:cs typeface="Calibri"/>
              </a:rPr>
              <a:t>New for Midstream</a:t>
            </a:r>
          </a:p>
          <a:p>
            <a:r>
              <a:rPr lang="en-US">
                <a:ea typeface="Calibri"/>
                <a:cs typeface="Calibri"/>
              </a:rPr>
              <a:t>We'll follow-up with the contact information via email after the event</a:t>
            </a:r>
          </a:p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C2A2-43C1-D7CB-51A3-A707658FE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E305-635E-17D1-C91B-E4681C376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01360-49F2-B3B0-0524-0E191F32B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5441C-880A-48B7-4282-0E138C186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FD870-91D1-9DC9-283E-06AA7D141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53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6A7BF-41A3-4270-95C0-961F11DF34D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944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92FD6-493B-ADF3-7EF1-A257841E9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91D94-C7A0-C08E-C25D-62B112872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1F11B-98E4-846B-9254-22CDEF775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EDF69-74FB-5EB6-9A59-8814D301D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7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6A7BF-41A3-4270-95C0-961F11DF34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45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693B-CC85-D323-CB62-CDC19C302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B2A04-3F16-F91E-A64C-97ACD80EE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D5D56-4AE3-5BB2-4560-37559F98F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Dash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C2A2-43C1-D7CB-51A3-A707658FE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50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5A27B-145F-3102-BFAD-3E667C14F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DF6FF-325D-FA44-5F43-80E9FFE01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DCC41-3328-5F3F-ACB1-42DAE3996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2372-92AA-D519-EED1-B8AF2392B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32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693B-CC85-D323-CB62-CDC19C302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B2A04-3F16-F91E-A64C-97ACD80EE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D5D56-4AE3-5BB2-4560-37559F98F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Dash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C2A2-43C1-D7CB-51A3-A707658FE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9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D13A6-8B30-F97D-1782-AE45B460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F9112-E451-8C5C-7609-45C84E615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11EFC-27A3-F2A3-81A1-52F5E0417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C2508-D0DD-33EE-A69C-0C72C2709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11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6694D-C5BD-64F4-0022-EE2A09810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3E5C2-9BCC-C1C4-3178-E5FFCE99F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09BF2-0E2F-97C6-9A9F-F84E99CD2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B9EA1-06AA-6B1A-BEA6-EF8E1F2C9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24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Mike</a:t>
            </a:r>
          </a:p>
          <a:p>
            <a:r>
              <a:rPr lang="en-GB"/>
              <a:t>25 minutes</a:t>
            </a:r>
          </a:p>
          <a:p>
            <a:endParaRPr lang="en-GB">
              <a:ea typeface="Calibri"/>
              <a:cs typeface="Calibri"/>
            </a:endParaRPr>
          </a:p>
          <a:p>
            <a:r>
              <a:rPr lang="en-US" b="1"/>
              <a:t>Login:</a:t>
            </a:r>
            <a:endParaRPr lang="en-US"/>
          </a:p>
          <a:p>
            <a:r>
              <a:rPr lang="en-US" u="sng">
                <a:hlinkClick r:id="rId3" tooltip="mailto:dte.sb.demo@gmail.com"/>
              </a:rPr>
              <a:t>DTE.SB.Demo@gmail.com</a:t>
            </a:r>
            <a:endParaRPr lang="en-US"/>
          </a:p>
          <a:p>
            <a:r>
              <a:rPr lang="en-US"/>
              <a:t>DTEtest2023! </a:t>
            </a:r>
          </a:p>
          <a:p>
            <a:endParaRPr lang="en-US"/>
          </a:p>
          <a:p>
            <a:pPr algn="l" fontAlgn="base"/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Account number: 920045538492</a:t>
            </a:r>
          </a:p>
          <a:p>
            <a:pPr algn="l" fontAlgn="base"/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Zip Code: 48226</a:t>
            </a:r>
          </a:p>
          <a:p>
            <a:endParaRPr lang="en-US"/>
          </a:p>
          <a:p>
            <a:pPr algn="l" fontAlgn="base"/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You can use this DTE dummy account.  It is an electric account so you will need to enter it in the electric account field and put N/A in gas and just explain that they put in the correct account number based on what measures they are trying to apply for.</a:t>
            </a:r>
          </a:p>
          <a:p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https://tradeally.efficiencynavigator.com/Account/Login</a:t>
            </a:r>
            <a:r>
              <a:rPr lang="en-US"/>
              <a:t> 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D9F78D2F-BF0A-734C-AF1A-A15F39B685D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37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1664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6C821-3DAF-D358-4300-70C54454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8E400-ED10-9F04-D971-F0DD2A646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3DA4B-0E30-811C-89AC-757B5886B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 MCs, Full team answers</a:t>
            </a:r>
          </a:p>
          <a:p>
            <a:r>
              <a:rPr lang="en-US"/>
              <a:t>20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1E420-CD1D-C26A-31D6-DD3A04C80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ABE-A174-7185-2E91-F2035033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385BA-E4E9-D827-FFAC-491FB9FEB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3D8F2-2314-30E6-E49E-BA9923FC1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2FEB5-E87C-DD41-D814-8CD225BB6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45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FF5B7-E922-C21E-18DF-91A00E709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4D2AF-F224-64D8-4F96-7BB35E86A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DAD385-322D-C2FA-8B9E-C83F50886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 and Katie/Brie</a:t>
            </a:r>
          </a:p>
          <a:p>
            <a:r>
              <a:rPr lang="en-US">
                <a:ea typeface="Calibri"/>
                <a:cs typeface="Calibri"/>
              </a:rPr>
              <a:t>Select random winners – hand winner card to Sara prior to the announcement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5648-A029-4143-0DCF-BF603EB3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930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1C03E-2248-6A47-81C7-BA5C539A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D5ECD-319A-0BDF-98EA-0649664E5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BF460-D30A-A640-9670-92A06E9AA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 include prescriptive, non-prescriptive, RCx, SEM, Find and Fix, Custom?…..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17CCC-12DB-0C72-A41D-855C8DB36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0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6A7BF-41A3-4270-95C0-961F11DF34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0312-F144-5983-A0AD-BC1DB5808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05F07-818A-8EB7-0FB0-801AE3405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4835B-DADF-7F2E-067E-CB0D2D4C9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  <a:p>
            <a:r>
              <a:rPr lang="en-US"/>
              <a:t>20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BC9C5-B193-0C89-EE97-FC7B9D612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4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3EDCA-6AEC-8F9A-4BD7-09846DD00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C6A40-5535-5B54-2BC4-3F2B077FB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AB361-E9EA-8F18-1500-D0A0F65E8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Jon 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Talk through the concierge model beyond what’s on the slide</a:t>
            </a:r>
          </a:p>
          <a:p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Large Business – custom, prescriptive and non-prescriptive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DAE7-09E2-46B6-AB81-C9B0BFAF8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1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EE8FB-A2C6-9F82-F459-50A5539B1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66EBE-0E43-9FA5-A528-70F357AD2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F9C73-60FB-494D-FFCB-8B3B9AF71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>
                <a:ea typeface="Calibri"/>
                <a:cs typeface="Calibri"/>
              </a:rPr>
              <a:t>One point of contact for customers. Contractors can also reach out to this number if they don't have an assigned energy advisor. </a:t>
            </a:r>
            <a:endParaRPr lang="en-GB"/>
          </a:p>
          <a:p>
            <a:r>
              <a:rPr lang="en-GB"/>
              <a:t>2 minutes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E5577-8B6E-B4B1-9C43-0766322A9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0C9EF-CDF5-538C-7010-E419D0E7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C587F-1712-6F78-3137-8D64CD7D3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BA700-CAC9-5734-E46E-480E4C72C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New program materials are being created and will be posted on the contractor microsite and provided to you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A3F0C-E52C-3143-E0B3-F98E3623E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F9BF-900C-6C1F-B092-3A1E9CCF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C1E68-9430-9217-B634-04CF4AC60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AB3D4-FF86-D15B-1FED-59F8FD274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Katie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9BBFE-03A0-AA51-62BD-69141942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2B29-54A9-4BEA-BE69-C1BBA0BB1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E4F31-7E84-4327-B281-7E6AB0FD0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769B7-CDAD-475B-AFC6-2EAC5820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F316E-7B72-4D30-8660-7791C0F8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F3CA9-8A9A-416B-9793-7CA8B47B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8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8316-C6F6-4EE9-9823-D2384947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0DD3B-3CE7-4356-81B5-323FC2D9F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82D8F-9B60-4067-B08D-739A97A0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1F729-094A-45E9-892E-36FD1A07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2A02-A52C-4D42-A54E-1E160662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6B5AF-828A-47B3-99B2-B11723749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8CE39-83E8-4AE4-84F1-A948850B5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92427-C4D0-4300-83EC-8D2357AA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D07C-C558-4A4D-B4E4-F089C56C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92BE-51EE-4192-A8D5-52638463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5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1948" y="1353721"/>
            <a:ext cx="6680009" cy="1598803"/>
          </a:xfrm>
        </p:spPr>
        <p:txBody>
          <a:bodyPr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en-US" sz="3200"/>
              <a:t>Click to edit title</a:t>
            </a:r>
            <a:endParaRPr lang="en-US" sz="2133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41937" y="3065468"/>
            <a:ext cx="6680163" cy="84085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120649" y="4923134"/>
            <a:ext cx="6498481" cy="672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aseline="0">
                <a:solidFill>
                  <a:schemeClr val="bg2">
                    <a:lumMod val="50000"/>
                  </a:schemeClr>
                </a:solidFill>
              </a:defRPr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r>
              <a:rPr lang="en-US" sz="1867">
                <a:solidFill>
                  <a:schemeClr val="bg1">
                    <a:lumMod val="50000"/>
                  </a:schemeClr>
                </a:solidFill>
              </a:rPr>
              <a:t>CLICK HERE TO EDIT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353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9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73" y="307379"/>
            <a:ext cx="11009015" cy="1047136"/>
          </a:xfrm>
        </p:spPr>
        <p:txBody>
          <a:bodyPr>
            <a:normAutofit/>
          </a:bodyPr>
          <a:lstStyle>
            <a:lvl1pPr>
              <a:defRPr sz="2667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3258" y="1526476"/>
            <a:ext cx="11008783" cy="4613067"/>
          </a:xfrm>
        </p:spPr>
        <p:txBody>
          <a:bodyPr/>
          <a:lstStyle>
            <a:lvl1pPr marL="228573" indent="-228573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  <a:defRPr/>
            </a:lvl1pPr>
            <a:lvl2pPr marL="838116" indent="-380973">
              <a:lnSpc>
                <a:spcPct val="100000"/>
              </a:lnSpc>
              <a:spcAft>
                <a:spcPts val="800"/>
              </a:spcAft>
              <a:buFont typeface=".AppleSystemUIFont" charset="-120"/>
              <a:buChar char="–"/>
              <a:defRPr sz="2133"/>
            </a:lvl2pPr>
            <a:lvl3pPr marL="1142858" indent="-228573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  <a:defRPr sz="1867"/>
            </a:lvl3pPr>
            <a:lvl4pPr marL="1600001" indent="-228573">
              <a:lnSpc>
                <a:spcPct val="100000"/>
              </a:lnSpc>
              <a:spcAft>
                <a:spcPts val="800"/>
              </a:spcAft>
              <a:buFont typeface=".AppleSystemUIFont" charset="-120"/>
              <a:buChar char="–"/>
              <a:defRPr sz="1600"/>
            </a:lvl4pPr>
            <a:lvl5pPr marL="2057143" indent="-228573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75" y="6444385"/>
            <a:ext cx="556429" cy="18897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01485" y="6356352"/>
            <a:ext cx="10012808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_6 Testimonial Co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0FAFF-54F3-43BC-9A9A-B92A38CEA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err="1"/>
              <a:t>MichiganSaves.org</a:t>
            </a:r>
            <a:endParaRPr lang="en-US" sz="1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6ACEB-9C2D-4097-B076-2316A6F20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88273-BCF0-4EF5-AC61-D74D1697214B}" type="slidenum">
              <a:rPr lang="en-US" smtClean="0"/>
              <a:pPr/>
              <a:t>‹#›</a:t>
            </a:fld>
            <a:endParaRPr lang="en-US">
              <a:latin typeface="Centra No2 Light" pitchFamily="50" charset="0"/>
              <a:ea typeface="Centra No2 Light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DBF74-9967-4CFB-9E85-C81E1B047AD2}"/>
              </a:ext>
            </a:extLst>
          </p:cNvPr>
          <p:cNvSpPr/>
          <p:nvPr userDrawn="1"/>
        </p:nvSpPr>
        <p:spPr>
          <a:xfrm>
            <a:off x="8717280" y="3071973"/>
            <a:ext cx="3474720" cy="3209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4D191-CEBB-4F56-AC2F-D30CA78458ED}"/>
              </a:ext>
            </a:extLst>
          </p:cNvPr>
          <p:cNvSpPr txBox="1"/>
          <p:nvPr userDrawn="1"/>
        </p:nvSpPr>
        <p:spPr>
          <a:xfrm>
            <a:off x="8911590" y="3254338"/>
            <a:ext cx="30860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>
                <a:solidFill>
                  <a:schemeClr val="accent6"/>
                </a:solidFill>
              </a:rPr>
              <a:t>“In the end, we were convinced by the numbers. We did this project to save money, and we’ve been really happy with the project.”</a:t>
            </a:r>
          </a:p>
          <a:p>
            <a:r>
              <a:rPr lang="en-US" sz="1600" b="1">
                <a:solidFill>
                  <a:schemeClr val="accent6"/>
                </a:solidFill>
              </a:rPr>
              <a:t>SAM </a:t>
            </a:r>
            <a:r>
              <a:rPr lang="en-US" sz="1600" b="1" err="1">
                <a:solidFill>
                  <a:schemeClr val="accent6"/>
                </a:solidFill>
              </a:rPr>
              <a:t>BAHOURA</a:t>
            </a:r>
            <a:endParaRPr lang="en-US" sz="1600" b="1">
              <a:solidFill>
                <a:schemeClr val="accent6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>
                <a:solidFill>
                  <a:schemeClr val="accent6"/>
                </a:solidFill>
              </a:rPr>
              <a:t>Co-owner</a:t>
            </a:r>
          </a:p>
          <a:p>
            <a:r>
              <a:rPr lang="en-US" sz="1600">
                <a:solidFill>
                  <a:schemeClr val="accent6"/>
                </a:solidFill>
              </a:rPr>
              <a:t>Liberty Food Center, Detroit</a:t>
            </a:r>
            <a:endParaRPr lang="en-US" sz="1600" b="1">
              <a:solidFill>
                <a:schemeClr val="accent6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6BAAC3-5CE5-1A4C-9528-A2AD49DC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39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397CF-D4F2-F649-9D3C-3D3AD292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43392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erson standing in a grocery store&#10;&#10;Description automatically generated with medium confidence">
            <a:extLst>
              <a:ext uri="{FF2B5EF4-FFF2-40B4-BE49-F238E27FC236}">
                <a16:creationId xmlns:a16="http://schemas.microsoft.com/office/drawing/2014/main" id="{89B40E11-26C4-A455-9B9C-0D5973EF3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280" y="-1"/>
            <a:ext cx="3474720" cy="30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5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20BC10-2156-1145-9456-399D43D64E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1150" y="0"/>
            <a:ext cx="4260850" cy="68580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BFC29-FCE9-4B9B-9A5E-4CB3C6613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609412"/>
            <a:ext cx="6010274" cy="8195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187C872-9774-489B-9A0F-5A7C3BF8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010275" cy="2110937"/>
          </a:xfrm>
        </p:spPr>
        <p:txBody>
          <a:bodyPr anchor="b" anchorCtr="0"/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8F9E9-DF3E-4B4C-B70D-DD045D44C6E8}"/>
              </a:ext>
            </a:extLst>
          </p:cNvPr>
          <p:cNvSpPr txBox="1"/>
          <p:nvPr userDrawn="1"/>
        </p:nvSpPr>
        <p:spPr>
          <a:xfrm>
            <a:off x="838200" y="488576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chemeClr val="accent2"/>
                </a:solidFill>
              </a:rPr>
              <a:t>MichiganSaves.org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580636-82B5-490E-8A51-85E0669D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57600"/>
            <a:ext cx="6010274" cy="437587"/>
          </a:xfrm>
        </p:spPr>
        <p:txBody>
          <a:bodyPr/>
          <a:lstStyle>
            <a:lvl1pPr>
              <a:buFontTx/>
              <a:buNone/>
              <a:defRPr sz="2000">
                <a:latin typeface="Centra No2 Medium" pitchFamily="50" charset="0"/>
                <a:ea typeface="Centra No2 Medium" pitchFamily="50" charset="0"/>
              </a:defRPr>
            </a:lvl1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F76AC5-F484-4389-BE71-5D4D5A6B13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4133287"/>
            <a:ext cx="6010273" cy="437587"/>
          </a:xfrm>
        </p:spPr>
        <p:txBody>
          <a:bodyPr/>
          <a:lstStyle>
            <a:lvl1pPr>
              <a:buFontTx/>
              <a:buNone/>
              <a:defRPr sz="2000">
                <a:latin typeface="Centra No2 Medium" pitchFamily="50" charset="0"/>
                <a:ea typeface="Centra No2 Medium" pitchFamily="50" charset="0"/>
              </a:defRPr>
            </a:lvl1pPr>
          </a:lstStyle>
          <a:p>
            <a:pPr lvl="0"/>
            <a:r>
              <a:rPr lang="en-US"/>
              <a:t>Click to add presentation date</a:t>
            </a:r>
          </a:p>
        </p:txBody>
      </p:sp>
      <p:pic>
        <p:nvPicPr>
          <p:cNvPr id="5" name="Picture 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8E37CFBE-CE76-C645-BD09-F0A17E66A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20" y="4503335"/>
            <a:ext cx="6383180" cy="2354665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AB9A846-EC90-A53D-8D6D-5FBC77BBA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843651"/>
            <a:ext cx="316852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7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3583" y="1353721"/>
            <a:ext cx="7247036" cy="1598803"/>
          </a:xfrm>
        </p:spPr>
        <p:txBody>
          <a:bodyPr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en-US" sz="3200"/>
              <a:t>Click to edit title</a:t>
            </a:r>
            <a:endParaRPr lang="en-US" sz="2133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933573" y="3065468"/>
            <a:ext cx="7247203" cy="84085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012284" y="4923134"/>
            <a:ext cx="7050099" cy="672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aseline="0">
                <a:solidFill>
                  <a:schemeClr val="bg2">
                    <a:lumMod val="50000"/>
                  </a:schemeClr>
                </a:solidFill>
              </a:defRPr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r>
              <a:rPr lang="en-US" sz="1867">
                <a:solidFill>
                  <a:schemeClr val="bg1">
                    <a:lumMod val="50000"/>
                  </a:schemeClr>
                </a:solidFill>
              </a:rPr>
              <a:t>CLICK HERE TO EDIT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353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1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73" y="307379"/>
            <a:ext cx="11009015" cy="1047136"/>
          </a:xfrm>
        </p:spPr>
        <p:txBody>
          <a:bodyPr>
            <a:normAutofit/>
          </a:bodyPr>
          <a:lstStyle>
            <a:lvl1pPr>
              <a:defRPr sz="2667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3258" y="1526476"/>
            <a:ext cx="11008783" cy="4613067"/>
          </a:xfrm>
        </p:spPr>
        <p:txBody>
          <a:bodyPr/>
          <a:lstStyle>
            <a:lvl1pPr marL="228573" indent="-228573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  <a:defRPr/>
            </a:lvl1pPr>
            <a:lvl2pPr marL="838116" indent="-380973">
              <a:lnSpc>
                <a:spcPct val="100000"/>
              </a:lnSpc>
              <a:spcAft>
                <a:spcPts val="800"/>
              </a:spcAft>
              <a:buFont typeface=".AppleSystemUIFont" charset="-120"/>
              <a:buChar char="–"/>
              <a:defRPr sz="2133"/>
            </a:lvl2pPr>
            <a:lvl3pPr marL="1142858" indent="-228573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  <a:defRPr sz="1867"/>
            </a:lvl3pPr>
            <a:lvl4pPr marL="1600001" indent="-228573">
              <a:lnSpc>
                <a:spcPct val="100000"/>
              </a:lnSpc>
              <a:spcAft>
                <a:spcPts val="800"/>
              </a:spcAft>
              <a:buFont typeface=".AppleSystemUIFont" charset="-120"/>
              <a:buChar char="–"/>
              <a:defRPr sz="1600"/>
            </a:lvl4pPr>
            <a:lvl5pPr marL="2057143" indent="-228573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75" y="6444385"/>
            <a:ext cx="556429" cy="18897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01485" y="6356352"/>
            <a:ext cx="10012808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6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73" y="307379"/>
            <a:ext cx="11009015" cy="10471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3251" y="1507021"/>
            <a:ext cx="5359965" cy="4696823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6168430" y="1507025"/>
            <a:ext cx="5444149" cy="4696819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001485" y="6356352"/>
            <a:ext cx="1001280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75" y="6444385"/>
            <a:ext cx="556429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24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73" y="307379"/>
            <a:ext cx="11009015" cy="10471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1485" y="6356352"/>
            <a:ext cx="100128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75" y="6444385"/>
            <a:ext cx="556429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7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1332-6B39-40B6-8547-84AABEA7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65CE7-C53B-4FE5-97AD-12EFA7D3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764C8-CE34-4910-86ED-30E1D484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E17C-BE05-4727-BAFE-8CCAC696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4DFE8-FBD4-432F-97EC-DBD4BADF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1948" y="1353721"/>
            <a:ext cx="6680009" cy="1598803"/>
          </a:xfrm>
        </p:spPr>
        <p:txBody>
          <a:bodyPr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en-US" sz="3200"/>
              <a:t>Click to edit title</a:t>
            </a:r>
            <a:endParaRPr lang="en-US" sz="2133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41937" y="3065468"/>
            <a:ext cx="6680163" cy="84085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120649" y="4923134"/>
            <a:ext cx="6498481" cy="672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aseline="0">
                <a:solidFill>
                  <a:schemeClr val="bg2">
                    <a:lumMod val="50000"/>
                  </a:schemeClr>
                </a:solidFill>
              </a:defRPr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r>
              <a:rPr lang="en-US" sz="1867">
                <a:solidFill>
                  <a:schemeClr val="bg1">
                    <a:lumMod val="50000"/>
                  </a:schemeClr>
                </a:solidFill>
              </a:rPr>
              <a:t>CLICK HERE TO EDIT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353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38D7-DF0D-443F-9A63-E434DD16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C1E0B-E111-4D27-9560-15875EEC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3550E-229E-4622-8C1F-94D3A0B0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9F56-3343-4CA1-80D5-DDFE1D7D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97F3-AE25-40F5-AC69-EB410AF4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74DC-C004-407E-81DD-7DAD828B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4543-F016-4E5B-B81B-2CEDD16B4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C7C4C-0539-4EB2-8A73-0487F4C5C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0E124-41F4-469B-A76D-3E23D6D3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E9A9C-B814-4863-B705-2DC9EC78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C9C0-C96C-497D-9075-90A4D6F1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1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29CD-9A06-4B1C-B7F2-EA5CA9E3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61970-4A9A-4767-8240-C338749EA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ADEBB-83B1-4079-839B-D693495C6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B3D48-6FFE-4BF2-8C79-A120E2E5D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741B6-9C2A-42F4-884C-E80E5AA7C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7E6B-B08C-49E4-BEED-F6D652CD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F24AFE-859C-4657-A480-9BFAC0F0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B3E7A-AEC1-4110-BBA8-ECD9BEDB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CB23-AABE-4E84-835F-E6486163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7A8BB-0888-4260-879A-23A43776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A8858-DA57-479B-B7BC-41341BF8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45A5D-9E10-4911-BBFE-6BF48210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9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84C7F-0110-4716-9956-829752A8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0D895-08AA-495E-8137-49F8D319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D8E4B-0F34-4FF4-B2DC-EE0B16A5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5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33EA-6CEF-44F8-B622-2D286ABE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0C052-CA72-445D-A54E-E3351141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1AC55-3456-4734-BC0C-2381B617A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744D8-45C6-439B-8886-9392B7E8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19F06-86EE-4D72-BFCF-1B877128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78087-1509-45E3-9389-2690E14E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6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89A3-C2E5-418A-8722-D0FE8D48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EF779-DB05-4557-AD66-5CBA4A657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EB9B7-AB65-4857-9042-C57243D0B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588AA-95CE-4878-B0B2-8F5FE339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3E148-7F7E-4703-B6D8-475310A8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1CF92-F827-470A-BFF1-C9BE57F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BCD71-B4AF-45F3-87BB-8CA656BF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EAAA5-1E98-4D1E-9206-8E9A2F7D3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0ACF8-0F5A-452D-AB2C-D5843440D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1354-25AE-4891-8899-8668CD775A1F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A7FF-60AA-4D45-A73F-ABE8C91DD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4162E-74A1-4318-B497-393A33AE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3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0" r:id="rId14"/>
    <p:sldLayoutId id="21474836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73" y="162232"/>
            <a:ext cx="11009015" cy="1047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73" y="1408472"/>
            <a:ext cx="11009015" cy="476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7217" y="6356352"/>
            <a:ext cx="9857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4303" y="6356352"/>
            <a:ext cx="598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0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/>
  <p:txStyles>
    <p:titleStyle>
      <a:lvl1pPr algn="l" defTabSz="914289" rtl="0" eaLnBrk="1" latinLnBrk="0" hangingPunct="1">
        <a:lnSpc>
          <a:spcPct val="90000"/>
        </a:lnSpc>
        <a:spcBef>
          <a:spcPct val="0"/>
        </a:spcBef>
        <a:buNone/>
        <a:defRPr sz="2667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573" indent="-228573" algn="l" defTabSz="91428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719" indent="-228573" algn="l" defTabSz="914289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133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2858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001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143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33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289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88C_169BF8DF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C775EBD_366D668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ontractors@michigane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C775EB9_4ACBD3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fes-uat-ta-portal.azurewebsites.net%2FAccount%2FLogin%3FReturnUrl%3D%252F&amp;data=05%7C02%7Cjpacker%40franklinenergy.com%7C0bb7f972ef0c429ef89008dd34e85962%7Ca8ee12a35bcd4f4eb3f4bbf43d9c570a%7C0%7C0%7C638724894761879593%7CUnknown%7CTWFpbGZsb3d8eyJFbXB0eU1hcGkiOnRydWUsIlYiOiIwLjAuMDAwMCIsIlAiOiJXaW4zMiIsIkFOIjoiTWFpbCIsIldUIjoyfQ%3D%3D%7C0%7C%7C%7C&amp;sdata=gC0PeZ%2FBmWgeMKVTlkD96NTFyRFB3rcohPguT8ZqZnY%3D&amp;reserved=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C775EAB_F5EDC47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ee.com/sales-too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ichigane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3680" y="3374482"/>
            <a:ext cx="9306560" cy="20649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1E3575"/>
                </a:solidFill>
                <a:latin typeface="Verdana"/>
                <a:ea typeface="Verdana"/>
                <a:cs typeface="Verdana" panose="020B0604030504040204" pitchFamily="34" charset="0"/>
              </a:rPr>
              <a:t>2025 Contractor Kickoff Webinar</a:t>
            </a:r>
            <a:br>
              <a:rPr lang="en-US" sz="3600">
                <a:solidFill>
                  <a:srgbClr val="1E35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>
                <a:solidFill>
                  <a:srgbClr val="1E3575"/>
                </a:solidFill>
                <a:latin typeface="Verdana"/>
                <a:ea typeface="Verdana"/>
                <a:cs typeface="Verdana" panose="020B0604030504040204" pitchFamily="34" charset="0"/>
              </a:rPr>
              <a:t>Energy Efficiency Program for Business</a:t>
            </a:r>
          </a:p>
        </p:txBody>
      </p:sp>
      <p:pic>
        <p:nvPicPr>
          <p:cNvPr id="5" name="Picture 4" descr="A logo with blue letters&#10;&#10;Description automatically generated">
            <a:extLst>
              <a:ext uri="{FF2B5EF4-FFF2-40B4-BE49-F238E27FC236}">
                <a16:creationId xmlns:a16="http://schemas.microsoft.com/office/drawing/2014/main" id="{ACE232BC-CCF8-D093-9824-B1669B1EE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2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84D5-7930-4C3E-8E0B-D5CD7264E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FB0CEB87-80F1-4CBB-305D-16FC142468B7}"/>
              </a:ext>
            </a:extLst>
          </p:cNvPr>
          <p:cNvSpPr txBox="1">
            <a:spLocks/>
          </p:cNvSpPr>
          <p:nvPr/>
        </p:nvSpPr>
        <p:spPr>
          <a:xfrm>
            <a:off x="3254480" y="3429000"/>
            <a:ext cx="8204235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A2FBFD-B771-F2BC-B775-F0CFAE867FE0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274AAE34-7CBB-BE38-E4AC-E1088FAF6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9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59D1F7-A7C4-4345-AF10-8CCBDA6C31CF}"/>
              </a:ext>
            </a:extLst>
          </p:cNvPr>
          <p:cNvSpPr/>
          <p:nvPr/>
        </p:nvSpPr>
        <p:spPr>
          <a:xfrm>
            <a:off x="21404" y="1407025"/>
            <a:ext cx="6216096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800" b="1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Large Business: </a:t>
            </a:r>
            <a:endParaRPr lang="en-US" sz="2800">
              <a:latin typeface="Verdana"/>
              <a:ea typeface="Verdana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NEW online application (OA) with pdf catalog</a:t>
            </a: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endParaRPr lang="en-US" sz="2400">
              <a:latin typeface="Verdana"/>
              <a:ea typeface="Verdana"/>
              <a:cs typeface="Verdana" panose="020B0604030504040204" pitchFamily="34" charset="0"/>
              <a:sym typeface="Arial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400">
                <a:solidFill>
                  <a:srgbClr val="007C91"/>
                </a:solidFill>
                <a:latin typeface="Verdana Pro Semibold" panose="020B0704030504040204" pitchFamily="34" charset="0"/>
                <a:ea typeface="Verdana"/>
                <a:cs typeface="Verdana" panose="020B0604030504040204" pitchFamily="34" charset="0"/>
                <a:sym typeface="Arial" pitchFamily="34" charset="0"/>
              </a:rPr>
              <a:t>No longer utilizing a joint application with Consumers</a:t>
            </a: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800" b="1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Small &amp; Medium Business: </a:t>
            </a:r>
            <a:endParaRPr lang="en-US" sz="2800" b="1">
              <a:latin typeface="Verdana"/>
              <a:ea typeface="Verdana"/>
              <a:cs typeface="Verdana" panose="020B0604030504040204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Online or fillable pdf application with pdf catalog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10B08-BC67-48CE-8EC8-A2A1782B8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53" y="2397000"/>
            <a:ext cx="2751172" cy="35721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1C1CB-4EE9-F06F-CD91-40085E5DA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628650"/>
            <a:ext cx="2743200" cy="360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E35EA-7E27-33D6-A52A-4FECC4ED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Catalogs, Applications &amp; Rebates</a:t>
            </a:r>
          </a:p>
        </p:txBody>
      </p:sp>
    </p:spTree>
    <p:extLst>
      <p:ext uri="{BB962C8B-B14F-4D97-AF65-F5344CB8AC3E}">
        <p14:creationId xmlns:p14="http://schemas.microsoft.com/office/powerpoint/2010/main" val="407680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8E6C1DB-5A94-6006-F197-5760B1335292}"/>
              </a:ext>
            </a:extLst>
          </p:cNvPr>
          <p:cNvSpPr/>
          <p:nvPr/>
        </p:nvSpPr>
        <p:spPr>
          <a:xfrm>
            <a:off x="5566795" y="2443015"/>
            <a:ext cx="1339870" cy="121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F6BFF9-9158-0842-5895-7C32B1F4B010}"/>
              </a:ext>
            </a:extLst>
          </p:cNvPr>
          <p:cNvSpPr/>
          <p:nvPr/>
        </p:nvSpPr>
        <p:spPr>
          <a:xfrm>
            <a:off x="10323591" y="2443014"/>
            <a:ext cx="1339870" cy="121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E59DC5-0212-4984-A86D-0A5EB7714337}"/>
              </a:ext>
            </a:extLst>
          </p:cNvPr>
          <p:cNvGrpSpPr/>
          <p:nvPr/>
        </p:nvGrpSpPr>
        <p:grpSpPr>
          <a:xfrm>
            <a:off x="141735" y="1934670"/>
            <a:ext cx="4963007" cy="3212799"/>
            <a:chOff x="2735220" y="1015886"/>
            <a:chExt cx="5525507" cy="3260296"/>
          </a:xfrm>
        </p:grpSpPr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02DCB35B-168B-470B-8AAB-D8602666A367}"/>
                </a:ext>
              </a:extLst>
            </p:cNvPr>
            <p:cNvSpPr/>
            <p:nvPr/>
          </p:nvSpPr>
          <p:spPr>
            <a:xfrm>
              <a:off x="2789222" y="3446444"/>
              <a:ext cx="691046" cy="787397"/>
            </a:xfrm>
            <a:prstGeom prst="curvedRightArrow">
              <a:avLst/>
            </a:prstGeom>
            <a:solidFill>
              <a:srgbClr val="0C234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9" name="Arrow: Curved Right 8">
              <a:extLst>
                <a:ext uri="{FF2B5EF4-FFF2-40B4-BE49-F238E27FC236}">
                  <a16:creationId xmlns:a16="http://schemas.microsoft.com/office/drawing/2014/main" id="{42919CA4-9D4E-4A4D-8CB2-ED1C3FCBB63B}"/>
                </a:ext>
              </a:extLst>
            </p:cNvPr>
            <p:cNvSpPr/>
            <p:nvPr/>
          </p:nvSpPr>
          <p:spPr>
            <a:xfrm>
              <a:off x="2774706" y="2853662"/>
              <a:ext cx="695289" cy="787397"/>
            </a:xfrm>
            <a:prstGeom prst="curvedRightArrow">
              <a:avLst/>
            </a:prstGeom>
            <a:solidFill>
              <a:srgbClr val="007C9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11" name="Arrow: Curved Right 10">
              <a:extLst>
                <a:ext uri="{FF2B5EF4-FFF2-40B4-BE49-F238E27FC236}">
                  <a16:creationId xmlns:a16="http://schemas.microsoft.com/office/drawing/2014/main" id="{1F92F147-603B-4041-87FB-D16A6E10FBE7}"/>
                </a:ext>
              </a:extLst>
            </p:cNvPr>
            <p:cNvSpPr/>
            <p:nvPr/>
          </p:nvSpPr>
          <p:spPr>
            <a:xfrm>
              <a:off x="2767960" y="2328473"/>
              <a:ext cx="700134" cy="787397"/>
            </a:xfrm>
            <a:prstGeom prst="curvedRightArrow">
              <a:avLst/>
            </a:prstGeom>
            <a:solidFill>
              <a:srgbClr val="0072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12" name="Arrow: Curved Right 11">
              <a:extLst>
                <a:ext uri="{FF2B5EF4-FFF2-40B4-BE49-F238E27FC236}">
                  <a16:creationId xmlns:a16="http://schemas.microsoft.com/office/drawing/2014/main" id="{DCCFD4FD-FAA6-4E59-AC1D-96D0693FB167}"/>
                </a:ext>
              </a:extLst>
            </p:cNvPr>
            <p:cNvSpPr/>
            <p:nvPr/>
          </p:nvSpPr>
          <p:spPr>
            <a:xfrm>
              <a:off x="2769490" y="1762736"/>
              <a:ext cx="706647" cy="787397"/>
            </a:xfrm>
            <a:prstGeom prst="curvedRightArrow">
              <a:avLst/>
            </a:prstGeom>
            <a:solidFill>
              <a:srgbClr val="59BEC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13" name="Arrow: Curved Right 12">
              <a:extLst>
                <a:ext uri="{FF2B5EF4-FFF2-40B4-BE49-F238E27FC236}">
                  <a16:creationId xmlns:a16="http://schemas.microsoft.com/office/drawing/2014/main" id="{2306B32D-2E59-40AE-933A-DB1D3897473C}"/>
                </a:ext>
              </a:extLst>
            </p:cNvPr>
            <p:cNvSpPr/>
            <p:nvPr/>
          </p:nvSpPr>
          <p:spPr>
            <a:xfrm>
              <a:off x="2735220" y="1181315"/>
              <a:ext cx="705691" cy="787397"/>
            </a:xfrm>
            <a:prstGeom prst="curvedRightArrow">
              <a:avLst/>
            </a:prstGeom>
            <a:solidFill>
              <a:srgbClr val="8DC8E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7625B544-EB4A-4718-8BEA-1E88256F2FC8}"/>
                </a:ext>
              </a:extLst>
            </p:cNvPr>
            <p:cNvSpPr/>
            <p:nvPr/>
          </p:nvSpPr>
          <p:spPr>
            <a:xfrm>
              <a:off x="3471894" y="1015886"/>
              <a:ext cx="4788833" cy="397494"/>
            </a:xfrm>
            <a:prstGeom prst="roundRect">
              <a:avLst/>
            </a:prstGeom>
            <a:solidFill>
              <a:srgbClr val="8DC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Reservation Application</a:t>
              </a:r>
            </a:p>
          </p:txBody>
        </p:sp>
        <p:sp>
          <p:nvSpPr>
            <p:cNvPr id="15" name="Rounded Rectangle 19">
              <a:extLst>
                <a:ext uri="{FF2B5EF4-FFF2-40B4-BE49-F238E27FC236}">
                  <a16:creationId xmlns:a16="http://schemas.microsoft.com/office/drawing/2014/main" id="{6A9E7546-F890-4A6F-9DD4-20C43B586170}"/>
                </a:ext>
              </a:extLst>
            </p:cNvPr>
            <p:cNvSpPr/>
            <p:nvPr/>
          </p:nvSpPr>
          <p:spPr>
            <a:xfrm>
              <a:off x="3471894" y="1588547"/>
              <a:ext cx="4788833" cy="397494"/>
            </a:xfrm>
            <a:prstGeom prst="roundRect">
              <a:avLst/>
            </a:prstGeom>
            <a:solidFill>
              <a:srgbClr val="59BE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Application Review</a:t>
              </a:r>
            </a:p>
          </p:txBody>
        </p:sp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03002220-8C14-4314-9C26-056203702234}"/>
                </a:ext>
              </a:extLst>
            </p:cNvPr>
            <p:cNvSpPr/>
            <p:nvPr/>
          </p:nvSpPr>
          <p:spPr>
            <a:xfrm>
              <a:off x="3471894" y="2162923"/>
              <a:ext cx="4788833" cy="397494"/>
            </a:xfrm>
            <a:prstGeom prst="roundRect">
              <a:avLst/>
            </a:prstGeom>
            <a:solidFill>
              <a:srgbClr val="007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Reservation Letter Issued</a:t>
              </a:r>
            </a:p>
          </p:txBody>
        </p:sp>
        <p:sp>
          <p:nvSpPr>
            <p:cNvPr id="17" name="Rounded Rectangle 19">
              <a:extLst>
                <a:ext uri="{FF2B5EF4-FFF2-40B4-BE49-F238E27FC236}">
                  <a16:creationId xmlns:a16="http://schemas.microsoft.com/office/drawing/2014/main" id="{2D79C7A8-6FB7-433A-AB12-CC9E61262151}"/>
                </a:ext>
              </a:extLst>
            </p:cNvPr>
            <p:cNvSpPr/>
            <p:nvPr/>
          </p:nvSpPr>
          <p:spPr>
            <a:xfrm>
              <a:off x="3471894" y="2735584"/>
              <a:ext cx="4788833" cy="397494"/>
            </a:xfrm>
            <a:prstGeom prst="roundRect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latin typeface="Arial"/>
                  <a:cs typeface="Arial"/>
                </a:rPr>
                <a:t>Install Measures</a:t>
              </a:r>
            </a:p>
          </p:txBody>
        </p:sp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4D897A7D-F997-41A2-A8B0-420C2E55DAF0}"/>
                </a:ext>
              </a:extLst>
            </p:cNvPr>
            <p:cNvSpPr/>
            <p:nvPr/>
          </p:nvSpPr>
          <p:spPr>
            <a:xfrm>
              <a:off x="3471894" y="3306028"/>
              <a:ext cx="4788833" cy="397494"/>
            </a:xfrm>
            <a:prstGeom prst="roundRect">
              <a:avLst/>
            </a:prstGeom>
            <a:solidFill>
              <a:srgbClr val="0C2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latin typeface="Arial"/>
                  <a:cs typeface="Arial"/>
                </a:rPr>
                <a:t>Final Application &amp; Review</a:t>
              </a:r>
            </a:p>
          </p:txBody>
        </p:sp>
        <p:sp>
          <p:nvSpPr>
            <p:cNvPr id="19" name="Rounded Rectangle 19">
              <a:extLst>
                <a:ext uri="{FF2B5EF4-FFF2-40B4-BE49-F238E27FC236}">
                  <a16:creationId xmlns:a16="http://schemas.microsoft.com/office/drawing/2014/main" id="{EA841A49-BCDE-44CD-BCF0-902BAB54C655}"/>
                </a:ext>
              </a:extLst>
            </p:cNvPr>
            <p:cNvSpPr/>
            <p:nvPr/>
          </p:nvSpPr>
          <p:spPr>
            <a:xfrm>
              <a:off x="3471894" y="3878688"/>
              <a:ext cx="4788833" cy="397494"/>
            </a:xfrm>
            <a:prstGeom prst="roundRect">
              <a:avLst/>
            </a:prstGeom>
            <a:solidFill>
              <a:srgbClr val="006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latin typeface="Arial"/>
                  <a:cs typeface="Arial"/>
                </a:rPr>
                <a:t>Payment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A889E7-C280-BB5C-B989-A0C56A6E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Application Processing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885B3-15CC-43AC-3F1C-2BA3730A3B7F}"/>
              </a:ext>
            </a:extLst>
          </p:cNvPr>
          <p:cNvSpPr txBox="1"/>
          <p:nvPr/>
        </p:nvSpPr>
        <p:spPr>
          <a:xfrm>
            <a:off x="5566794" y="3769300"/>
            <a:ext cx="133987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/>
              <a:t>Pre-application</a:t>
            </a:r>
            <a:br>
              <a:rPr lang="en-US" sz="2000"/>
            </a:br>
            <a:r>
              <a:rPr lang="en-US" sz="2000"/>
              <a:t>processing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29D698-8E34-1B6B-06AD-933AD739B4AD}"/>
              </a:ext>
            </a:extLst>
          </p:cNvPr>
          <p:cNvSpPr txBox="1"/>
          <p:nvPr/>
        </p:nvSpPr>
        <p:spPr>
          <a:xfrm>
            <a:off x="4774537" y="2672218"/>
            <a:ext cx="2902348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</a:rPr>
              <a:t>7-14</a:t>
            </a:r>
            <a:endParaRPr lang="en-US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530E77-E04D-E1AB-3B52-B432A04663B0}"/>
              </a:ext>
            </a:extLst>
          </p:cNvPr>
          <p:cNvSpPr txBox="1"/>
          <p:nvPr/>
        </p:nvSpPr>
        <p:spPr>
          <a:xfrm>
            <a:off x="5618775" y="3064529"/>
            <a:ext cx="1236383" cy="215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/>
                <a:ea typeface="Verdana"/>
              </a:rPr>
              <a:t>days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325C1FF-D31E-99CB-4BD3-780CC17C065B}"/>
              </a:ext>
            </a:extLst>
          </p:cNvPr>
          <p:cNvSpPr/>
          <p:nvPr/>
        </p:nvSpPr>
        <p:spPr>
          <a:xfrm>
            <a:off x="7176091" y="2429376"/>
            <a:ext cx="1339870" cy="121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1DF0F9-8CDA-E2F3-1C33-133440F508C4}"/>
              </a:ext>
            </a:extLst>
          </p:cNvPr>
          <p:cNvSpPr txBox="1"/>
          <p:nvPr/>
        </p:nvSpPr>
        <p:spPr>
          <a:xfrm>
            <a:off x="7247001" y="2676402"/>
            <a:ext cx="1236383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</a:rPr>
              <a:t>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D59596-5686-AA78-59F5-AD1BE422BFFB}"/>
              </a:ext>
            </a:extLst>
          </p:cNvPr>
          <p:cNvSpPr txBox="1"/>
          <p:nvPr/>
        </p:nvSpPr>
        <p:spPr>
          <a:xfrm>
            <a:off x="7207602" y="3067521"/>
            <a:ext cx="130835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/>
                <a:ea typeface="Verdana"/>
              </a:rPr>
              <a:t>days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9C189B-87C2-88CB-72D7-15C981AAFF37}"/>
              </a:ext>
            </a:extLst>
          </p:cNvPr>
          <p:cNvSpPr txBox="1"/>
          <p:nvPr/>
        </p:nvSpPr>
        <p:spPr>
          <a:xfrm>
            <a:off x="10385247" y="3066122"/>
            <a:ext cx="1236383" cy="215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/>
                <a:ea typeface="Verdana"/>
              </a:rPr>
              <a:t>weeks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DACBB3-F3A4-A75E-CB80-25CB5364172D}"/>
              </a:ext>
            </a:extLst>
          </p:cNvPr>
          <p:cNvSpPr txBox="1"/>
          <p:nvPr/>
        </p:nvSpPr>
        <p:spPr>
          <a:xfrm>
            <a:off x="7155770" y="3769300"/>
            <a:ext cx="143450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/>
              <a:t>Application funds reserved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8171FC-D80D-9E8F-12B3-1301BCB2B1F6}"/>
              </a:ext>
            </a:extLst>
          </p:cNvPr>
          <p:cNvSpPr txBox="1"/>
          <p:nvPr/>
        </p:nvSpPr>
        <p:spPr>
          <a:xfrm>
            <a:off x="8749841" y="3770345"/>
            <a:ext cx="133987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/>
              <a:t>Final application</a:t>
            </a:r>
            <a:br>
              <a:rPr lang="en-US" sz="2000"/>
            </a:br>
            <a:r>
              <a:rPr lang="en-US" sz="2000"/>
              <a:t>processing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4EFC45-8810-3E76-12EF-015FBF5C8B3C}"/>
              </a:ext>
            </a:extLst>
          </p:cNvPr>
          <p:cNvSpPr txBox="1"/>
          <p:nvPr/>
        </p:nvSpPr>
        <p:spPr>
          <a:xfrm>
            <a:off x="10323591" y="3769301"/>
            <a:ext cx="133987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/>
              <a:t>Rebate received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A57B08B-72EF-4BE9-BFE9-4B57CEC75883}"/>
              </a:ext>
            </a:extLst>
          </p:cNvPr>
          <p:cNvSpPr/>
          <p:nvPr/>
        </p:nvSpPr>
        <p:spPr>
          <a:xfrm>
            <a:off x="8749841" y="2429376"/>
            <a:ext cx="1339870" cy="121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0ADB62-73D2-8352-44FD-F44E2067A434}"/>
              </a:ext>
            </a:extLst>
          </p:cNvPr>
          <p:cNvSpPr txBox="1"/>
          <p:nvPr/>
        </p:nvSpPr>
        <p:spPr>
          <a:xfrm>
            <a:off x="7977822" y="2669730"/>
            <a:ext cx="2902348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</a:rPr>
              <a:t>7-14</a:t>
            </a:r>
            <a:endParaRPr lang="en-US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D984F0-4AC8-D7E9-0811-D990DE9FE104}"/>
              </a:ext>
            </a:extLst>
          </p:cNvPr>
          <p:cNvSpPr txBox="1"/>
          <p:nvPr/>
        </p:nvSpPr>
        <p:spPr>
          <a:xfrm>
            <a:off x="8809495" y="3067760"/>
            <a:ext cx="1236383" cy="215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/>
                <a:ea typeface="Verdana"/>
              </a:rPr>
              <a:t>days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A60BE0-FE2F-B987-3776-72A8836DDFDC}"/>
              </a:ext>
            </a:extLst>
          </p:cNvPr>
          <p:cNvSpPr txBox="1"/>
          <p:nvPr/>
        </p:nvSpPr>
        <p:spPr>
          <a:xfrm>
            <a:off x="9544314" y="2665916"/>
            <a:ext cx="2902348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</a:rPr>
              <a:t>2-4</a:t>
            </a:r>
            <a:endParaRPr lang="en-US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9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2165A7-2301-AD67-F4C5-40DDD8CB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016" y="392250"/>
            <a:ext cx="4397121" cy="58374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79416" y="1526476"/>
            <a:ext cx="6224658" cy="4613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8610" indent="0" defTabSz="865696" eaLnBrk="0" fontAlgn="base" hangingPunct="0">
              <a:spcBef>
                <a:spcPct val="0"/>
              </a:spcBef>
              <a:buNone/>
              <a:defRPr/>
            </a:pPr>
            <a:r>
              <a:rPr lang="en-US" sz="2000" b="1">
                <a:solidFill>
                  <a:prstClr val="black"/>
                </a:solidFill>
                <a:latin typeface="Verdana Pro SemiBold"/>
                <a:ea typeface="Verdana"/>
                <a:cs typeface="Verdana" panose="020B0604030504040204" pitchFamily="34" charset="0"/>
                <a:sym typeface="Marker Felt" charset="0"/>
              </a:rPr>
              <a:t>The Program Year ends Dec. 1</a:t>
            </a:r>
            <a:endParaRPr lang="en-US">
              <a:solidFill>
                <a:prstClr val="black"/>
              </a:solidFill>
              <a:latin typeface="Verdana Pro SemiBold"/>
              <a:ea typeface="Verdana"/>
            </a:endParaRPr>
          </a:p>
          <a:p>
            <a:pPr marL="914400" lvl="1" indent="-346075" defTabSz="865696" eaLnBrk="0" fontAlgn="base" hangingPunc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Marker Felt" charset="0"/>
              </a:rPr>
              <a:t>No Reservations will be extended beyond Dec. 1</a:t>
            </a: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  <a:p>
            <a:pPr marL="914400" lvl="1" indent="-346075" defTabSz="865696" eaLnBrk="0" fontAlgn="base" hangingPunc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Marker Felt" charset="0"/>
              </a:rPr>
              <a:t>Final Applications must be submitted within 60 days of project completion date or Dec. 1, whichever comes first</a:t>
            </a: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  <a:p>
            <a:pPr marL="914400" lvl="1" indent="-346075" defTabSz="865696" eaLnBrk="0" fontAlgn="base" hangingPunc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Marker Felt" charset="0"/>
              </a:rPr>
              <a:t>Incomplete Final Applications may be subject to cancellation</a:t>
            </a: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  <a:p>
            <a:pPr marL="914400" lvl="1" indent="-346075" defTabSz="865696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Marker Felt" charset="0"/>
              </a:rPr>
              <a:t>Any Application submitted after Dec. 1 may be cancelled</a:t>
            </a: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0ACD3F-633F-4B15-BAC1-337BFCE97BF6}"/>
              </a:ext>
            </a:extLst>
          </p:cNvPr>
          <p:cNvGrpSpPr/>
          <p:nvPr/>
        </p:nvGrpSpPr>
        <p:grpSpPr>
          <a:xfrm>
            <a:off x="9616432" y="4310859"/>
            <a:ext cx="1624078" cy="1433351"/>
            <a:chOff x="6047086" y="4002327"/>
            <a:chExt cx="1218059" cy="1075013"/>
          </a:xfrm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6B4110C1-819A-4063-B447-C481AFE6FB1F}"/>
                </a:ext>
              </a:extLst>
            </p:cNvPr>
            <p:cNvSpPr/>
            <p:nvPr/>
          </p:nvSpPr>
          <p:spPr>
            <a:xfrm>
              <a:off x="6120443" y="4002327"/>
              <a:ext cx="1075013" cy="1075013"/>
            </a:xfrm>
            <a:prstGeom prst="star5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333">
                <a:solidFill>
                  <a:srgbClr val="007C9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sym typeface="Marker Felt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EBA59D-90C1-48AD-87D7-235BD6C7EA4F}"/>
                </a:ext>
              </a:extLst>
            </p:cNvPr>
            <p:cNvSpPr txBox="1"/>
            <p:nvPr/>
          </p:nvSpPr>
          <p:spPr>
            <a:xfrm>
              <a:off x="6047086" y="4362140"/>
              <a:ext cx="121805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Marker Felt" charset="0"/>
                </a:rPr>
                <a:t>1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EA069909-E59E-2576-B09D-3233A739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Application Deadline</a:t>
            </a:r>
          </a:p>
        </p:txBody>
      </p:sp>
    </p:spTree>
    <p:extLst>
      <p:ext uri="{BB962C8B-B14F-4D97-AF65-F5344CB8AC3E}">
        <p14:creationId xmlns:p14="http://schemas.microsoft.com/office/powerpoint/2010/main" val="141424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763EA-3710-FBAA-7941-B54B45C99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451472-DDEE-3AFD-61D4-5B25DA7F298D}"/>
              </a:ext>
            </a:extLst>
          </p:cNvPr>
          <p:cNvSpPr/>
          <p:nvPr/>
        </p:nvSpPr>
        <p:spPr>
          <a:xfrm>
            <a:off x="542818" y="1156569"/>
            <a:ext cx="11095911" cy="637181"/>
          </a:xfrm>
          <a:prstGeom prst="rect">
            <a:avLst/>
          </a:prstGeom>
          <a:solidFill>
            <a:srgbClr val="007C91"/>
          </a:solidFill>
          <a:ln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38348-6CB6-1B02-9E17-66ACF09BE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108153"/>
            <a:ext cx="2743200" cy="365125"/>
          </a:xfrm>
        </p:spPr>
        <p:txBody>
          <a:bodyPr/>
          <a:lstStyle/>
          <a:p>
            <a:fld id="{7D3001DD-19C0-9A4C-AB02-0A92D46D91C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FB585-58B3-B37E-502E-6C98ED6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2025 Rebate and Measure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BF148-E6F3-8E8E-5C48-4CD99F1D9625}"/>
              </a:ext>
            </a:extLst>
          </p:cNvPr>
          <p:cNvSpPr/>
          <p:nvPr/>
        </p:nvSpPr>
        <p:spPr>
          <a:xfrm>
            <a:off x="552768" y="1151047"/>
            <a:ext cx="11086464" cy="1661890"/>
          </a:xfrm>
          <a:prstGeom prst="rect">
            <a:avLst/>
          </a:prstGeom>
          <a:noFill/>
          <a:ln w="28575"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A38A90-9DDA-EDD8-989B-7E14DB39F9FE}"/>
              </a:ext>
            </a:extLst>
          </p:cNvPr>
          <p:cNvSpPr/>
          <p:nvPr/>
        </p:nvSpPr>
        <p:spPr>
          <a:xfrm>
            <a:off x="552767" y="3032100"/>
            <a:ext cx="11086665" cy="679225"/>
          </a:xfrm>
          <a:prstGeom prst="rect">
            <a:avLst/>
          </a:prstGeom>
          <a:solidFill>
            <a:srgbClr val="007C91"/>
          </a:solidFill>
          <a:ln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4C46662-CD76-7126-90C3-BFB08CA172E7}"/>
              </a:ext>
            </a:extLst>
          </p:cNvPr>
          <p:cNvSpPr txBox="1">
            <a:spLocks/>
          </p:cNvSpPr>
          <p:nvPr/>
        </p:nvSpPr>
        <p:spPr>
          <a:xfrm>
            <a:off x="818377" y="1296665"/>
            <a:ext cx="10820352" cy="15249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Business</a:t>
            </a: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Process boiler tune-up at $0.20 per </a:t>
            </a:r>
            <a:r>
              <a:rPr lang="en-US" sz="2200" err="1">
                <a:latin typeface="Verdana"/>
                <a:ea typeface="Verdana"/>
                <a:cs typeface="Verdana" panose="020B0604030504040204" pitchFamily="34" charset="0"/>
              </a:rPr>
              <a:t>mbh</a:t>
            </a:r>
            <a:endParaRPr lang="en-US" sz="220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Custom rebates will remain the same at $0.08 kwh capped at 50%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E308BE-99E8-03D6-71ED-344B1414D014}"/>
              </a:ext>
            </a:extLst>
          </p:cNvPr>
          <p:cNvSpPr txBox="1">
            <a:spLocks/>
          </p:cNvSpPr>
          <p:nvPr/>
        </p:nvSpPr>
        <p:spPr>
          <a:xfrm>
            <a:off x="818377" y="3195323"/>
            <a:ext cx="10820352" cy="29128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and Medium Business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Window film at $17 per 100 sq. ft of glazing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Original double hung window with low U storm at $118 per 100 sq. ft of glazing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Process boiler and process burner tune-up (rebate amounts vary/type)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Large high efficiency gas water heater at $125 per heater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Heat curtains for greenhouses at $0.05 per sq 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Greenhouse infrared film at $0.05 per sq 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Verdana"/>
              <a:ea typeface="Verdana"/>
              <a:cs typeface="Verdana" panose="020B0604030504040204" pitchFamily="34" charset="0"/>
            </a:endParaRP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F36B0-4857-E988-980A-65E64C9DCAA7}"/>
              </a:ext>
            </a:extLst>
          </p:cNvPr>
          <p:cNvSpPr/>
          <p:nvPr/>
        </p:nvSpPr>
        <p:spPr>
          <a:xfrm>
            <a:off x="548411" y="3040802"/>
            <a:ext cx="11105606" cy="3123741"/>
          </a:xfrm>
          <a:prstGeom prst="rect">
            <a:avLst/>
          </a:prstGeom>
          <a:noFill/>
          <a:ln w="28575"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847FF9-4DF5-3A6B-A874-C6DDFD042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34074-B86B-5001-3193-43B61C736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5B83A-8923-289D-1F61-32EBD95684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68A9A-AECF-E53B-6F98-376C0AF0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ACH Payments with Choice Digital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04535-C3FA-B3C9-003E-D749788E9119}"/>
              </a:ext>
            </a:extLst>
          </p:cNvPr>
          <p:cNvSpPr/>
          <p:nvPr/>
        </p:nvSpPr>
        <p:spPr>
          <a:xfrm>
            <a:off x="2763" y="1545399"/>
            <a:ext cx="6099357" cy="31803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Continuing for SMB</a:t>
            </a: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Enroll in ACH to receive bonus or rebate payments </a:t>
            </a:r>
            <a:endParaRPr lang="en-US">
              <a:latin typeface="Verdana"/>
              <a:ea typeface="Verdana"/>
              <a:cs typeface="Verdana" panose="020B0604030504040204" pitchFamily="34" charset="0"/>
            </a:endParaRPr>
          </a:p>
          <a:p>
            <a:pPr marL="1123315" indent="-514350">
              <a:spcAft>
                <a:spcPts val="800"/>
              </a:spcAft>
              <a:buClr>
                <a:srgbClr val="000000"/>
              </a:buClr>
              <a:buSzPct val="100000"/>
              <a:buAutoNum type="arabicPeriod"/>
              <a:defRPr/>
            </a:pPr>
            <a:r>
              <a:rPr lang="en-US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Receive invite email from vendor</a:t>
            </a:r>
            <a:endParaRPr lang="en-US">
              <a:latin typeface="Verdana"/>
              <a:ea typeface="Verdana"/>
              <a:cs typeface="Verdana" panose="020B0604030504040204" pitchFamily="34" charset="0"/>
            </a:endParaRPr>
          </a:p>
          <a:p>
            <a:pPr marL="1123315" indent="-514350">
              <a:spcAft>
                <a:spcPts val="800"/>
              </a:spcAft>
              <a:buClr>
                <a:srgbClr val="000000"/>
              </a:buClr>
              <a:buSzPct val="100000"/>
              <a:buAutoNum type="arabicPeriod"/>
              <a:defRPr/>
            </a:pPr>
            <a:r>
              <a:rPr lang="en-US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Complete the Registration Process</a:t>
            </a:r>
            <a:endParaRPr lang="en-US">
              <a:latin typeface="Verdana"/>
              <a:ea typeface="Verdana"/>
              <a:cs typeface="Verdana" panose="020B0604030504040204" pitchFamily="34" charset="0"/>
            </a:endParaRPr>
          </a:p>
          <a:p>
            <a:pPr marL="1123315" indent="-514350">
              <a:spcAft>
                <a:spcPts val="800"/>
              </a:spcAft>
              <a:buClr>
                <a:srgbClr val="000000"/>
              </a:buClr>
              <a:buSzPct val="100000"/>
              <a:buAutoNum type="arabicPeriod"/>
              <a:defRPr/>
            </a:pPr>
            <a:r>
              <a:rPr lang="en-US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Provide W9 and banking information</a:t>
            </a:r>
            <a:endParaRPr lang="en-US">
              <a:latin typeface="Verdana"/>
              <a:ea typeface="Verdana"/>
              <a:cs typeface="Verdana" panose="020B0604030504040204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16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ACH Will also be available for customers </a:t>
            </a:r>
            <a:endParaRPr lang="en-US" sz="1600"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37CE3D-190F-69D2-7BB3-E7302F5A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011" y="1198860"/>
            <a:ext cx="4357482" cy="51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4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7769-3B9B-BBA0-DE4B-16E8424FE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9C4F4561-E139-6B9F-5162-FD89A2342544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Offerings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60DB90-CDAA-F604-DDB2-AA6A4C7B3A12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DE2520F2-450B-6BF9-B9BF-9E35247C0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18E39-050F-EE94-5926-9BADDF70B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922AB476-321E-E42E-BAEF-7D765557CB67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Business</a:t>
            </a:r>
          </a:p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“LB”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7FD319-8B9A-11AF-C29C-9718FB0FA3EE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F5883CDD-8E90-55C1-DB84-BA0235BB8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01DD-19C0-9A4C-AB02-0A92D46D91C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CE0F31-43B3-4722-20EB-8E7A4AF51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02490"/>
              </p:ext>
            </p:extLst>
          </p:nvPr>
        </p:nvGraphicFramePr>
        <p:xfrm>
          <a:off x="1177376" y="1065622"/>
          <a:ext cx="9837244" cy="1913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3846526"/>
                    </a:ext>
                  </a:extLst>
                </a:gridCol>
                <a:gridCol w="3811180">
                  <a:extLst>
                    <a:ext uri="{9D8B030D-6E8A-4147-A177-3AD203B41FA5}">
                      <a16:colId xmlns:a16="http://schemas.microsoft.com/office/drawing/2014/main" val="1458590449"/>
                    </a:ext>
                  </a:extLst>
                </a:gridCol>
                <a:gridCol w="1962064">
                  <a:extLst>
                    <a:ext uri="{9D8B030D-6E8A-4147-A177-3AD203B41FA5}">
                      <a16:colId xmlns:a16="http://schemas.microsoft.com/office/drawing/2014/main" val="977132264"/>
                    </a:ext>
                  </a:extLst>
                </a:gridCol>
              </a:tblGrid>
              <a:tr h="53144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Verdana"/>
                          <a:ea typeface="Verdana"/>
                        </a:rPr>
                        <a:t>Customer</a:t>
                      </a:r>
                    </a:p>
                  </a:txBody>
                  <a:tcPr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1E3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83018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Electric Only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20% Early Completion Bonus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Ends 9/30/25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857328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Gas Only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Verdana"/>
                          <a:ea typeface="Verdana"/>
                        </a:rPr>
                        <a:t>20% Early Completion Bonus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Ends 12/1/25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36163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</a:rPr>
                        <a:t>Long Life Measures (Electric/Gas)</a:t>
                      </a:r>
                    </a:p>
                  </a:txBody>
                  <a:tcPr anchor="ctr">
                    <a:lnL w="38099">
                      <a:solidFill>
                        <a:srgbClr val="1E3575"/>
                      </a:solidFill>
                    </a:lnL>
                    <a:lnR w="38099">
                      <a:solidFill>
                        <a:srgbClr val="1E3575"/>
                      </a:solidFill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>
                      <a:solidFill>
                        <a:srgbClr val="1E3575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</a:rPr>
                        <a:t>20% Additional Bonus</a:t>
                      </a:r>
                    </a:p>
                  </a:txBody>
                  <a:tcPr anchor="ctr">
                    <a:lnL w="38099">
                      <a:solidFill>
                        <a:srgbClr val="1E3575"/>
                      </a:solidFill>
                    </a:lnL>
                    <a:lnR w="38099">
                      <a:solidFill>
                        <a:srgbClr val="1E3575"/>
                      </a:solidFill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>
                      <a:solidFill>
                        <a:srgbClr val="1E3575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</a:rPr>
                        <a:t>Ends 12/1/25</a:t>
                      </a:r>
                    </a:p>
                  </a:txBody>
                  <a:tcPr anchor="ctr">
                    <a:lnL w="38099">
                      <a:solidFill>
                        <a:srgbClr val="1E3575"/>
                      </a:solidFill>
                    </a:lnL>
                    <a:lnR w="38099">
                      <a:solidFill>
                        <a:srgbClr val="1E3575"/>
                      </a:solidFill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>
                      <a:solidFill>
                        <a:srgbClr val="1E3575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8486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189F15-4436-6EE0-0D7F-9E28AF60C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18788"/>
              </p:ext>
            </p:extLst>
          </p:nvPr>
        </p:nvGraphicFramePr>
        <p:xfrm>
          <a:off x="1177376" y="3098756"/>
          <a:ext cx="9837246" cy="2485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384">
                  <a:extLst>
                    <a:ext uri="{9D8B030D-6E8A-4147-A177-3AD203B41FA5}">
                      <a16:colId xmlns:a16="http://schemas.microsoft.com/office/drawing/2014/main" val="3633846526"/>
                    </a:ext>
                  </a:extLst>
                </a:gridCol>
                <a:gridCol w="5902959">
                  <a:extLst>
                    <a:ext uri="{9D8B030D-6E8A-4147-A177-3AD203B41FA5}">
                      <a16:colId xmlns:a16="http://schemas.microsoft.com/office/drawing/2014/main" val="1458590449"/>
                    </a:ext>
                  </a:extLst>
                </a:gridCol>
                <a:gridCol w="1951903">
                  <a:extLst>
                    <a:ext uri="{9D8B030D-6E8A-4147-A177-3AD203B41FA5}">
                      <a16:colId xmlns:a16="http://schemas.microsoft.com/office/drawing/2014/main" val="1343334495"/>
                    </a:ext>
                  </a:extLst>
                </a:gridCol>
              </a:tblGrid>
              <a:tr h="53144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Verdana"/>
                          <a:ea typeface="Verdana"/>
                        </a:rPr>
                        <a:t>Contractor</a:t>
                      </a:r>
                    </a:p>
                  </a:txBody>
                  <a:tcPr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1E3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83018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Electric Only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20% Early Completion Bonus (PC only)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Ends 9/30/25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857328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Gas Only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Verdana"/>
                          <a:ea typeface="Verdana"/>
                        </a:rPr>
                        <a:t>20% Early Completion Bonus (PC only)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Ends 12/1/25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36163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Electric/Gas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New Project Bonus (All)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Ends 6/30/25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3077"/>
                  </a:ext>
                </a:extLst>
              </a:tr>
              <a:tr h="572771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Electric/Gas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Contractor Performance Agreements (PC only)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Ends 12/1/25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18643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707DF3B-DF99-9EF8-5F4A-1AFA4455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2025 LB Bonus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73B7C-FF66-706B-E2B6-5D4C2D9CDFE9}"/>
              </a:ext>
            </a:extLst>
          </p:cNvPr>
          <p:cNvSpPr txBox="1"/>
          <p:nvPr/>
        </p:nvSpPr>
        <p:spPr>
          <a:xfrm>
            <a:off x="1181298" y="6217850"/>
            <a:ext cx="956182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/>
              <a:t>All bonuses can be combined. Bonuses are subject to change.</a:t>
            </a:r>
            <a:endParaRPr lang="en-US" sz="1200" i="1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8BD23-E351-205D-0912-F03B25DBD8CF}"/>
              </a:ext>
            </a:extLst>
          </p:cNvPr>
          <p:cNvSpPr txBox="1"/>
          <p:nvPr/>
        </p:nvSpPr>
        <p:spPr>
          <a:xfrm>
            <a:off x="1174830" y="6010101"/>
            <a:ext cx="984233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*Additional 20% bonus includes select long-life measures and custom projects. Work with your Energy Advisor to identify eligibility.</a:t>
            </a:r>
            <a:endParaRPr lang="en-US" sz="120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7D8971-9EE8-C824-ECBB-29F81C491C96}"/>
              </a:ext>
            </a:extLst>
          </p:cNvPr>
          <p:cNvSpPr txBox="1"/>
          <p:nvPr/>
        </p:nvSpPr>
        <p:spPr>
          <a:xfrm>
            <a:off x="1174830" y="5584427"/>
            <a:ext cx="98372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Verdana"/>
                <a:ea typeface="Verdana"/>
              </a:rPr>
              <a:t>We are excited to announce that the deadline for the gas bonus has been extended through December 1, 2025! Please note, starting July 1, 2025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ea typeface="Verdana"/>
              </a:rPr>
              <a:t>maintenance measures like boiler tune-ups and steam traps will no longer be eligible for the gas bonus.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/>
              <a:ea typeface="Verdana"/>
            </a:endParaRP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05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AEF5E-4BA5-3E95-74D8-2A4B90D8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5F6D1-1817-AD01-4AFE-B83FA636A4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3139C-4B93-98BB-A652-8B1DC29F9B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A0B71-E187-5B28-F481-1BAFDA4ED8EF}"/>
              </a:ext>
            </a:extLst>
          </p:cNvPr>
          <p:cNvSpPr txBox="1">
            <a:spLocks/>
          </p:cNvSpPr>
          <p:nvPr/>
        </p:nvSpPr>
        <p:spPr>
          <a:xfrm>
            <a:off x="868767" y="1386091"/>
            <a:ext cx="10278244" cy="5152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2024 Contractor status will carry over into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Must complete training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Virtual training or individual EA training available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When training is complete, a form will be sent via email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Submit completed form and W9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Attending this event counts as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Eligible for third party payment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Eligible to receive contractor bonuses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Look out for an email with your participating contractor form available for download. Please sign it and send back to </a:t>
            </a:r>
            <a:r>
              <a:rPr lang="en-US" sz="2400">
                <a:latin typeface="Verdana"/>
                <a:ea typeface="Verdana"/>
                <a:cs typeface="Verdana" panose="020B0604030504040204" pitchFamily="34" charset="0"/>
                <a:hlinkClick r:id="rId4"/>
              </a:rPr>
              <a:t>contractors@michiganee.com</a:t>
            </a: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 once completed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D5AA8F-646B-6358-436C-3D68CAE7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LB Participating Contractors</a:t>
            </a:r>
          </a:p>
        </p:txBody>
      </p:sp>
    </p:spTree>
    <p:extLst>
      <p:ext uri="{BB962C8B-B14F-4D97-AF65-F5344CB8AC3E}">
        <p14:creationId xmlns:p14="http://schemas.microsoft.com/office/powerpoint/2010/main" val="9131393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0231-5C76-472B-FA83-F98640B6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/>
          <a:lstStyle/>
          <a:p>
            <a:r>
              <a:rPr lang="en-US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C2D9E-A446-77B7-678D-9765C23F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58682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Verdana"/>
                <a:ea typeface="Verdana"/>
              </a:rPr>
              <a:t>Safety Moment &amp; Introductions </a:t>
            </a:r>
            <a:endParaRPr lang="en-US" sz="1800">
              <a:highlight>
                <a:srgbClr val="FFFF00"/>
              </a:highlight>
              <a:latin typeface="Verdana"/>
              <a:ea typeface="Verdana"/>
            </a:endParaRPr>
          </a:p>
          <a:p>
            <a:r>
              <a:rPr lang="en-US">
                <a:latin typeface="Verdana"/>
                <a:ea typeface="Verdana"/>
              </a:rPr>
              <a:t>New for 2025          </a:t>
            </a:r>
          </a:p>
          <a:p>
            <a:r>
              <a:rPr lang="en-US">
                <a:latin typeface="Verdana"/>
                <a:ea typeface="Verdana"/>
              </a:rPr>
              <a:t>Applications</a:t>
            </a:r>
          </a:p>
          <a:p>
            <a:r>
              <a:rPr lang="en-US">
                <a:latin typeface="Verdana"/>
                <a:ea typeface="Verdana"/>
              </a:rPr>
              <a:t>Customer Bonuses           </a:t>
            </a:r>
            <a:endParaRPr lang="en-US"/>
          </a:p>
          <a:p>
            <a:r>
              <a:rPr lang="en-US">
                <a:latin typeface="Verdana"/>
                <a:ea typeface="Verdana"/>
              </a:rPr>
              <a:t>Offerings             </a:t>
            </a:r>
          </a:p>
          <a:p>
            <a:r>
              <a:rPr lang="en-US">
                <a:latin typeface="Verdana"/>
                <a:ea typeface="Verdana"/>
              </a:rPr>
              <a:t>Portal and OA Demo   </a:t>
            </a:r>
          </a:p>
          <a:p>
            <a:r>
              <a:rPr lang="en-US">
                <a:latin typeface="Verdana"/>
                <a:ea typeface="Verdana"/>
              </a:rPr>
              <a:t>Q&amp;A               </a:t>
            </a:r>
            <a:endParaRPr lang="en-US"/>
          </a:p>
          <a:p>
            <a:r>
              <a:rPr lang="en-US">
                <a:latin typeface="Verdana"/>
                <a:ea typeface="Verdana"/>
              </a:rPr>
              <a:t>Survey &amp; Suites         </a:t>
            </a:r>
          </a:p>
          <a:p>
            <a:pPr marL="0" indent="0">
              <a:buNone/>
            </a:pPr>
            <a:r>
              <a:rPr lang="en-US">
                <a:latin typeface="Verdana"/>
                <a:ea typeface="Verdana"/>
              </a:rPr>
              <a:t>  </a:t>
            </a:r>
          </a:p>
        </p:txBody>
      </p:sp>
    </p:spTree>
    <p:extLst>
      <p:ext uri="{BB962C8B-B14F-4D97-AF65-F5344CB8AC3E}">
        <p14:creationId xmlns:p14="http://schemas.microsoft.com/office/powerpoint/2010/main" val="2211165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5D77C-B74A-A905-D3EA-B80D983F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6C778-DF23-A994-0152-5EF60E857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B7FCA-6F7C-9F58-AE63-1CA21D9565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857A1-77D1-B3AF-4906-A834C9F38B02}"/>
              </a:ext>
            </a:extLst>
          </p:cNvPr>
          <p:cNvSpPr txBox="1">
            <a:spLocks/>
          </p:cNvSpPr>
          <p:nvPr/>
        </p:nvSpPr>
        <p:spPr>
          <a:xfrm>
            <a:off x="868767" y="1203527"/>
            <a:ext cx="10278244" cy="5152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US" sz="1800" b="1" i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Digital Signature Required</a:t>
            </a:r>
            <a:endParaRPr lang="en-US" sz="180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Customer must sign via Conga to confirm rebate amount and payee info.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US" sz="1800" b="1" i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Conga Email Details</a:t>
            </a:r>
            <a:endParaRPr lang="en-US" sz="180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Know the email format and domain to help customers identify it.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US" sz="1800" b="1" i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Legitimacy Concerns</a:t>
            </a:r>
            <a:endParaRPr lang="en-US" sz="180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Customers can: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Reply to the Conga email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Contact the rep listed in the email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Use general program contact info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457200" algn="l">
              <a:spcBef>
                <a:spcPts val="300"/>
              </a:spcBef>
              <a:spcAft>
                <a:spcPts val="300"/>
              </a:spcAft>
            </a:pPr>
            <a:r>
              <a:rPr lang="en-US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*Please see example of the email from Conga you should receive on the next slide.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748B24-6B60-6147-C271-7D26CCC8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Rebate Process – Key Reminders</a:t>
            </a:r>
          </a:p>
        </p:txBody>
      </p:sp>
    </p:spTree>
    <p:extLst>
      <p:ext uri="{BB962C8B-B14F-4D97-AF65-F5344CB8AC3E}">
        <p14:creationId xmlns:p14="http://schemas.microsoft.com/office/powerpoint/2010/main" val="91337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17A08-8339-7815-2BD2-96ECCDDD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E3A45-E953-C744-00EF-DDDEBFFF4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E5321-2B7D-8177-41B5-AE1965A1EA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43D6DA-8AAD-306F-C690-687E0457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Rebate Process – Key Reminders</a:t>
            </a:r>
          </a:p>
        </p:txBody>
      </p:sp>
      <p:pic>
        <p:nvPicPr>
          <p:cNvPr id="7" name="Picture 6" descr="A screenshot of a sign document&#10;&#10;AI-generated content may be incorrect.">
            <a:extLst>
              <a:ext uri="{FF2B5EF4-FFF2-40B4-BE49-F238E27FC236}">
                <a16:creationId xmlns:a16="http://schemas.microsoft.com/office/drawing/2014/main" id="{06A59013-7B63-ED19-E7EF-302D3B021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44" y="1270000"/>
            <a:ext cx="8672312" cy="461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30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F061B-179B-2B67-65EE-9BFA3526F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0AB5002-77B4-C28B-7873-54E9469B3430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and Medium Business</a:t>
            </a:r>
          </a:p>
          <a:p>
            <a:pPr algn="ctr">
              <a:lnSpc>
                <a:spcPct val="100000"/>
              </a:lnSpc>
            </a:pPr>
            <a:r>
              <a:rPr lang="en-US" sz="43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“SMB”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06EBDD-80A9-0050-BCDC-DFCF9077CF1A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FF8CDF4E-6AAC-2030-B82E-D55C392F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5923-E12B-4EB4-4E25-71D530AFF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DB5BEA8-C858-B213-000F-CDD49316FF11}"/>
              </a:ext>
            </a:extLst>
          </p:cNvPr>
          <p:cNvGrpSpPr/>
          <p:nvPr/>
        </p:nvGrpSpPr>
        <p:grpSpPr>
          <a:xfrm>
            <a:off x="9125238" y="1911626"/>
            <a:ext cx="2676953" cy="3034748"/>
            <a:chOff x="518160" y="2223585"/>
            <a:chExt cx="3383280" cy="339328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7CA6E8E-F895-E67A-9953-AAEC9E649DF2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179FF9-1AA5-1DE2-1E35-A47846A743B1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37EC56-18ED-EA29-AE6F-568367C387BA}"/>
              </a:ext>
            </a:extLst>
          </p:cNvPr>
          <p:cNvGrpSpPr/>
          <p:nvPr/>
        </p:nvGrpSpPr>
        <p:grpSpPr>
          <a:xfrm>
            <a:off x="6210618" y="1911626"/>
            <a:ext cx="2676953" cy="3034748"/>
            <a:chOff x="518160" y="2223585"/>
            <a:chExt cx="3383280" cy="33932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2678D2-8C91-E6E8-C91B-47804677B58C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930EC4-0E7A-FF6F-73B0-A6C07E163DBC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65DCB0-8F61-90C6-FA16-E73116388D33}"/>
              </a:ext>
            </a:extLst>
          </p:cNvPr>
          <p:cNvGrpSpPr/>
          <p:nvPr/>
        </p:nvGrpSpPr>
        <p:grpSpPr>
          <a:xfrm>
            <a:off x="3304431" y="1911626"/>
            <a:ext cx="2676953" cy="3034748"/>
            <a:chOff x="518160" y="2223585"/>
            <a:chExt cx="3383280" cy="33932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FF2745-8947-F857-EA5C-C08245946EC1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1398E1-9196-6A7B-B491-427300A32C52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2CF7-F9E1-16C2-EA56-C0F3E327A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08EF8-80F3-5333-9A91-1FA3F6EC95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E0F6C-CA0B-5A2F-69C7-FC756802396E}"/>
              </a:ext>
            </a:extLst>
          </p:cNvPr>
          <p:cNvSpPr txBox="1"/>
          <p:nvPr/>
        </p:nvSpPr>
        <p:spPr>
          <a:xfrm>
            <a:off x="3299451" y="2805385"/>
            <a:ext cx="267942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Includes all exterior lighting upgrades except downlights and custom lighting</a:t>
            </a:r>
          </a:p>
          <a:p>
            <a:pPr algn="ctr"/>
            <a:endParaRPr lang="en-US" b="1">
              <a:latin typeface="Verdana"/>
              <a:ea typeface="Verdana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74DBE-1594-632D-A964-3DD943DB0043}"/>
              </a:ext>
            </a:extLst>
          </p:cNvPr>
          <p:cNvSpPr txBox="1"/>
          <p:nvPr/>
        </p:nvSpPr>
        <p:spPr>
          <a:xfrm>
            <a:off x="6134291" y="2800781"/>
            <a:ext cx="281627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All refrigeration measures, including </a:t>
            </a:r>
          </a:p>
          <a:p>
            <a:pPr algn="ctr"/>
            <a:r>
              <a:rPr lang="en-US">
                <a:latin typeface="Verdana"/>
                <a:ea typeface="Verdana"/>
              </a:rPr>
              <a:t>case door lighting</a:t>
            </a:r>
          </a:p>
          <a:p>
            <a:pPr algn="ctr"/>
            <a:endParaRPr lang="en-US" b="1">
              <a:latin typeface="Verdana"/>
              <a:ea typeface="Verdana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6E9DE-BDBC-7555-2A5B-909B1196CBAC}"/>
              </a:ext>
            </a:extLst>
          </p:cNvPr>
          <p:cNvSpPr txBox="1"/>
          <p:nvPr/>
        </p:nvSpPr>
        <p:spPr>
          <a:xfrm>
            <a:off x="5542212" y="6241616"/>
            <a:ext cx="41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*All bonuses are subject to change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730FAE-E990-275F-4507-3BAE4120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2025 SMB Bonus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D0D3A-F2BE-2844-9B77-6D515833BB92}"/>
              </a:ext>
            </a:extLst>
          </p:cNvPr>
          <p:cNvSpPr txBox="1"/>
          <p:nvPr/>
        </p:nvSpPr>
        <p:spPr>
          <a:xfrm>
            <a:off x="410469" y="2801556"/>
            <a:ext cx="2674174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Excludes downlights, exit signs, occupancy sensors, custom lighting, and case door lighting</a:t>
            </a:r>
          </a:p>
          <a:p>
            <a:pPr algn="ctr"/>
            <a:endParaRPr lang="en-US" b="1">
              <a:latin typeface="Verdana"/>
              <a:ea typeface="Verdana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B94D5E-1906-DA38-650D-A99966376247}"/>
              </a:ext>
            </a:extLst>
          </p:cNvPr>
          <p:cNvGrpSpPr/>
          <p:nvPr/>
        </p:nvGrpSpPr>
        <p:grpSpPr>
          <a:xfrm>
            <a:off x="414942" y="1916581"/>
            <a:ext cx="2676953" cy="3034748"/>
            <a:chOff x="518160" y="2223585"/>
            <a:chExt cx="3383280" cy="33932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0F2EFC-C55E-A4D1-F947-A65C0E7A1E84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9259E4-71CE-385C-FC6B-906E0B6171B9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4574467-3AD6-1ECA-0508-210794E2FBFB}"/>
              </a:ext>
            </a:extLst>
          </p:cNvPr>
          <p:cNvSpPr txBox="1"/>
          <p:nvPr/>
        </p:nvSpPr>
        <p:spPr>
          <a:xfrm>
            <a:off x="414941" y="2044819"/>
            <a:ext cx="267695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60% Interior Lighting</a:t>
            </a:r>
            <a:endParaRPr lang="en-US" sz="2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5DC460-874E-4583-4C48-842553F43F2F}"/>
              </a:ext>
            </a:extLst>
          </p:cNvPr>
          <p:cNvSpPr txBox="1"/>
          <p:nvPr/>
        </p:nvSpPr>
        <p:spPr>
          <a:xfrm>
            <a:off x="3304432" y="2050511"/>
            <a:ext cx="2676952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40% Exterior Lighting</a:t>
            </a:r>
            <a:endParaRPr lang="en-US" sz="2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8ECAF0-F395-4AEB-7CA5-3EB5C0BBD699}"/>
              </a:ext>
            </a:extLst>
          </p:cNvPr>
          <p:cNvSpPr txBox="1"/>
          <p:nvPr/>
        </p:nvSpPr>
        <p:spPr>
          <a:xfrm>
            <a:off x="6210618" y="2051698"/>
            <a:ext cx="267695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20% Refrigeration</a:t>
            </a:r>
            <a:endParaRPr lang="en-US" sz="2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7357C1-0986-0B44-1671-ACC614755D73}"/>
              </a:ext>
            </a:extLst>
          </p:cNvPr>
          <p:cNvSpPr txBox="1"/>
          <p:nvPr/>
        </p:nvSpPr>
        <p:spPr>
          <a:xfrm>
            <a:off x="9116804" y="2054717"/>
            <a:ext cx="267695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ea typeface="Calibri"/>
                <a:cs typeface="Calibri"/>
              </a:rPr>
              <a:t>100% Gas Bonus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399357-1C0E-ACCF-2FEF-36F01432E100}"/>
              </a:ext>
            </a:extLst>
          </p:cNvPr>
          <p:cNvSpPr txBox="1"/>
          <p:nvPr/>
        </p:nvSpPr>
        <p:spPr>
          <a:xfrm>
            <a:off x="9125372" y="2790754"/>
            <a:ext cx="265894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All gas measures, including </a:t>
            </a:r>
          </a:p>
          <a:p>
            <a:pPr algn="ctr"/>
            <a:r>
              <a:rPr lang="en-US">
                <a:latin typeface="Verdana"/>
                <a:ea typeface="Verdana"/>
              </a:rPr>
              <a:t>furnace/boiler replacements &amp; tune-ups and infrared heaters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D19F6-A7F7-C973-C880-2C1E61B9312A}"/>
              </a:ext>
            </a:extLst>
          </p:cNvPr>
          <p:cNvSpPr txBox="1"/>
          <p:nvPr/>
        </p:nvSpPr>
        <p:spPr>
          <a:xfrm>
            <a:off x="3098925" y="5181622"/>
            <a:ext cx="59981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All bonuses above end December 1, 2025</a:t>
            </a:r>
          </a:p>
          <a:p>
            <a:pPr algn="ctr"/>
            <a:endParaRPr lang="en-US" b="1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46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30E75-1F65-90D2-DC62-43508313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210AE2B-3B90-15B3-933D-485C0CA9BEC7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Midstream</a:t>
            </a:r>
          </a:p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“Instant Discounts”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A70C61-776E-E50C-8E78-2017CAC9AA88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D936D707-6AB0-3877-300C-3F1DDA870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7E88B-0EFF-8410-F186-F60E258E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69D2E-7412-B25C-4F34-EABA24881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D642A-B860-7E44-453E-9B737DCFBF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30E189-2B95-7A4D-DEC9-A9C1392A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Distributor Process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E0BDD3-97D4-17B7-E43F-A43DA5442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022816"/>
              </p:ext>
            </p:extLst>
          </p:nvPr>
        </p:nvGraphicFramePr>
        <p:xfrm>
          <a:off x="290201" y="1247846"/>
          <a:ext cx="11251312" cy="48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E06440-FFA6-473A-37C4-B52224CBA4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6237264"/>
            <a:ext cx="3794554" cy="9684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66"/>
              </a:spcAft>
              <a:buNone/>
              <a:defRPr/>
            </a:pPr>
            <a:r>
              <a:rPr lang="en-US" sz="1400" i="1" ker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*some projects require pre-approval </a:t>
            </a:r>
            <a:endParaRPr lang="en-US" sz="1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41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CD2D-A305-FADF-8B0C-866429EA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00A3-C938-5291-446D-633D4CBB1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C5700-72C6-32AF-551E-63EF2F22C2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75A07A-0EA1-C1AC-8CA4-F7E08E30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for 2025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7681A1-482F-FC58-F758-DC43791A831F}"/>
              </a:ext>
            </a:extLst>
          </p:cNvPr>
          <p:cNvGrpSpPr/>
          <p:nvPr/>
        </p:nvGrpSpPr>
        <p:grpSpPr>
          <a:xfrm>
            <a:off x="8113395" y="1796795"/>
            <a:ext cx="3606168" cy="3034748"/>
            <a:chOff x="518160" y="2223585"/>
            <a:chExt cx="3383280" cy="33932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221E9-E17E-EC24-A0AF-D15F6B8C7DC9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3D4351-A5AF-A612-33D6-9F1152D5105A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EBD77F-D17F-A20F-4E55-D9CB82DCCCC4}"/>
              </a:ext>
            </a:extLst>
          </p:cNvPr>
          <p:cNvGrpSpPr/>
          <p:nvPr/>
        </p:nvGrpSpPr>
        <p:grpSpPr>
          <a:xfrm>
            <a:off x="4292808" y="1796795"/>
            <a:ext cx="3606168" cy="3034748"/>
            <a:chOff x="518160" y="2223585"/>
            <a:chExt cx="3383280" cy="33932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84443C-5133-DEA9-3BAD-ED9C420457D0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5A7056-52AD-B496-9834-A6E5B0981A75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E3640D-8B62-30E9-3014-7816A9D1E4DA}"/>
              </a:ext>
            </a:extLst>
          </p:cNvPr>
          <p:cNvSpPr txBox="1"/>
          <p:nvPr/>
        </p:nvSpPr>
        <p:spPr>
          <a:xfrm>
            <a:off x="4309504" y="2690554"/>
            <a:ext cx="3583676" cy="7104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1" indent="-227013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Radiant Conveyor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R="0" lvl="1" indent="-227013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Refrigerated Chef Base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4AF4A-EF9A-4E6E-839D-F7ABB8AC256B}"/>
              </a:ext>
            </a:extLst>
          </p:cNvPr>
          <p:cNvSpPr txBox="1"/>
          <p:nvPr/>
        </p:nvSpPr>
        <p:spPr>
          <a:xfrm>
            <a:off x="8096696" y="2685950"/>
            <a:ext cx="3606169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1" indent="-227013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Small incentive reductions for VRF and PTHP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9DEA1-7A57-7495-CDF7-2E01A76E9DF9}"/>
              </a:ext>
            </a:extLst>
          </p:cNvPr>
          <p:cNvSpPr txBox="1"/>
          <p:nvPr/>
        </p:nvSpPr>
        <p:spPr>
          <a:xfrm>
            <a:off x="501978" y="2676699"/>
            <a:ext cx="3606168" cy="15414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1" indent="-226695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Dual Sensor controls incentive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R="0" lvl="1" indent="-226695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Occ and Dual Sensor incentives for LED Flat/Panels/Troffers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7644DC-C173-0366-D388-8D00231930AC}"/>
              </a:ext>
            </a:extLst>
          </p:cNvPr>
          <p:cNvGrpSpPr/>
          <p:nvPr/>
        </p:nvGrpSpPr>
        <p:grpSpPr>
          <a:xfrm>
            <a:off x="501979" y="1801750"/>
            <a:ext cx="3606168" cy="3034748"/>
            <a:chOff x="518160" y="2223585"/>
            <a:chExt cx="3383280" cy="33932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A45EA8-D09A-FAF3-E05B-5166BDFEB4B6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08B48B-8BF8-E75E-FCEC-C3BFE88ABB84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C881611-F9EC-3074-3DDE-B0271D130BB9}"/>
              </a:ext>
            </a:extLst>
          </p:cNvPr>
          <p:cNvSpPr txBox="1"/>
          <p:nvPr/>
        </p:nvSpPr>
        <p:spPr>
          <a:xfrm>
            <a:off x="501978" y="1929988"/>
            <a:ext cx="360616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Lighting</a:t>
            </a:r>
            <a:endParaRPr lang="en-US" sz="2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9F52D9-7A42-FD63-1939-7C752A2A3FF8}"/>
              </a:ext>
            </a:extLst>
          </p:cNvPr>
          <p:cNvSpPr txBox="1"/>
          <p:nvPr/>
        </p:nvSpPr>
        <p:spPr>
          <a:xfrm>
            <a:off x="4292808" y="1935680"/>
            <a:ext cx="360616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Food Service</a:t>
            </a:r>
            <a:endParaRPr lang="en-US" sz="2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61CA77-879F-3097-9394-531E55985CF8}"/>
              </a:ext>
            </a:extLst>
          </p:cNvPr>
          <p:cNvSpPr txBox="1"/>
          <p:nvPr/>
        </p:nvSpPr>
        <p:spPr>
          <a:xfrm>
            <a:off x="8113395" y="1936867"/>
            <a:ext cx="360616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HVAC</a:t>
            </a:r>
            <a:endParaRPr lang="en-US" sz="2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65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EF039-83DF-F937-1E0A-9203AA168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9EBCD2C-1F1D-4637-5299-680313DFB2D9}"/>
              </a:ext>
            </a:extLst>
          </p:cNvPr>
          <p:cNvSpPr txBox="1">
            <a:spLocks/>
          </p:cNvSpPr>
          <p:nvPr/>
        </p:nvSpPr>
        <p:spPr>
          <a:xfrm>
            <a:off x="3043783" y="3615906"/>
            <a:ext cx="8734341" cy="15125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Compressed Air and Steam Trap Efficiency</a:t>
            </a:r>
          </a:p>
          <a:p>
            <a:pPr algn="ctr">
              <a:lnSpc>
                <a:spcPct val="100000"/>
              </a:lnSpc>
            </a:pPr>
            <a:endParaRPr lang="en-US" sz="4700">
              <a:solidFill>
                <a:srgbClr val="1E3575"/>
              </a:solidFill>
              <a:latin typeface="Verdana Pro Semibold"/>
              <a:ea typeface="Verdana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635797-DF0F-7DAC-A209-6038CB34E075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CECD163D-8B1A-E1BB-2694-D4698C474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36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DE23-0B80-0202-0200-1F6F93C0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/>
                <a:ea typeface="Verdana"/>
              </a:rPr>
              <a:t>	Compressed Air/Steam Overview</a:t>
            </a:r>
            <a:endParaRPr lang="en-US" sz="4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77C013-DD90-A63B-C75C-93819AFDE03E}"/>
              </a:ext>
            </a:extLst>
          </p:cNvPr>
          <p:cNvSpPr txBox="1">
            <a:spLocks/>
          </p:cNvSpPr>
          <p:nvPr/>
        </p:nvSpPr>
        <p:spPr>
          <a:xfrm>
            <a:off x="1011782" y="4551132"/>
            <a:ext cx="11390458" cy="480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1E3575"/>
                </a:solidFill>
                <a:latin typeface="Verdana Pro Semibold"/>
                <a:ea typeface="Verdana"/>
              </a:rPr>
              <a:t>Compressed Air Nozzles</a:t>
            </a:r>
            <a:endParaRPr lang="en-US" sz="2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  <a:p>
            <a:endParaRPr lang="en-US" sz="1800">
              <a:solidFill>
                <a:srgbClr val="000000"/>
              </a:solidFill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31144-367F-CDEF-315A-4E6BA5C63DE3}"/>
              </a:ext>
            </a:extLst>
          </p:cNvPr>
          <p:cNvSpPr txBox="1"/>
          <p:nvPr/>
        </p:nvSpPr>
        <p:spPr>
          <a:xfrm>
            <a:off x="684770" y="2185248"/>
            <a:ext cx="103398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 kern="1200">
                <a:latin typeface="Verdana"/>
                <a:ea typeface="Verdana"/>
                <a:cs typeface="+mn-cs"/>
              </a:rPr>
              <a:t>Contractor-driven program</a:t>
            </a:r>
          </a:p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</a:rPr>
              <a:t>We partner with you to drive savings</a:t>
            </a:r>
            <a:endParaRPr lang="en-US" sz="2400" kern="1200">
              <a:latin typeface="Verdana"/>
              <a:ea typeface="Verdana"/>
              <a:cs typeface="+mn-cs"/>
            </a:endParaRPr>
          </a:p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</a:rPr>
              <a:t>EAs identify lead opportunities</a:t>
            </a:r>
          </a:p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 kern="1200">
                <a:latin typeface="Verdana"/>
                <a:ea typeface="Verdana"/>
                <a:cs typeface="+mn-cs"/>
              </a:rPr>
              <a:t>Opportunities to increase your business</a:t>
            </a:r>
          </a:p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</a:rPr>
              <a:t>Can be customer or contractor repaired</a:t>
            </a:r>
          </a:p>
          <a:p>
            <a:pPr marL="859155" indent="-173355" algn="l" rtl="0"/>
            <a:endParaRPr lang="en-US" sz="2400">
              <a:latin typeface="Verdana"/>
              <a:ea typeface="Verdan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67FC57-C9F2-0A7A-C889-0CB8AB9ED766}"/>
              </a:ext>
            </a:extLst>
          </p:cNvPr>
          <p:cNvSpPr txBox="1">
            <a:spLocks/>
          </p:cNvSpPr>
          <p:nvPr/>
        </p:nvSpPr>
        <p:spPr>
          <a:xfrm>
            <a:off x="990600" y="1173737"/>
            <a:ext cx="7620000" cy="11361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1E3575"/>
                </a:solidFill>
                <a:latin typeface="Verdana Pro Semibold"/>
                <a:ea typeface="Verdana"/>
              </a:rPr>
              <a:t>New for 2025</a:t>
            </a:r>
            <a:endParaRPr lang="en-US" sz="28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25968-D4B9-444A-DC5F-B2A00A42BB7B}"/>
              </a:ext>
            </a:extLst>
          </p:cNvPr>
          <p:cNvSpPr txBox="1"/>
          <p:nvPr/>
        </p:nvSpPr>
        <p:spPr>
          <a:xfrm>
            <a:off x="1011782" y="4871597"/>
            <a:ext cx="1021189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Verdana"/>
                <a:ea typeface="Calibri" panose="020F0502020204030204"/>
                <a:cs typeface="Calibri" panose="020F0502020204030204"/>
              </a:rPr>
              <a:t>Provide Free Fixed or Handheld Air Nozzles to customers</a:t>
            </a:r>
          </a:p>
          <a:p>
            <a:pPr marL="285750" indent="-285750" algn="l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40B036A-94C1-44D9-FAD5-4590D4B5BE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11782" y="6356352"/>
            <a:ext cx="10012808" cy="365125"/>
          </a:xfrm>
        </p:spPr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B307682-F25D-ADFD-6C6E-BF9BE0096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3001DD-19C0-9A4C-AB02-0A92D46D91C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7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832418-66C7-F7DB-914E-0FF46F24A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E472D16-2890-68DF-945E-CE4BDC66181E}"/>
              </a:ext>
            </a:extLst>
          </p:cNvPr>
          <p:cNvSpPr txBox="1">
            <a:spLocks/>
          </p:cNvSpPr>
          <p:nvPr/>
        </p:nvSpPr>
        <p:spPr>
          <a:xfrm>
            <a:off x="2692400" y="3429000"/>
            <a:ext cx="921512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Energy Management</a:t>
            </a:r>
          </a:p>
          <a:p>
            <a:pPr algn="ctr">
              <a:lnSpc>
                <a:spcPct val="100000"/>
              </a:lnSpc>
            </a:pPr>
            <a:r>
              <a:rPr lang="en-US" sz="43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“SEM”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2ED92-E1C5-8974-1895-D3058AB35907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C5CEE920-DB77-73D3-D303-CBD69641E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1B8CC0-4412-8292-5E37-634B21FF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83" y="-4944"/>
            <a:ext cx="5120561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Safety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BDC5A-7005-1306-C32F-5CD346EA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82" y="1503421"/>
            <a:ext cx="6542122" cy="57075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600" b="1">
                <a:latin typeface="Calibri"/>
                <a:ea typeface="Calibri"/>
                <a:cs typeface="Calibri"/>
              </a:rPr>
              <a:t>Working in Summer weather:</a:t>
            </a:r>
          </a:p>
          <a:p>
            <a:pPr>
              <a:buNone/>
            </a:pPr>
            <a:r>
              <a:rPr lang="en-US" sz="1200" b="1">
                <a:latin typeface="Calibri"/>
                <a:ea typeface="Calibri"/>
                <a:cs typeface="Calibri"/>
              </a:rPr>
              <a:t>1. Wear Appropriate Personal Protective Equipment (PPE)</a:t>
            </a:r>
            <a:endParaRPr lang="en-US" sz="1200" b="1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>
                <a:latin typeface="Arial"/>
                <a:ea typeface="Verdana"/>
                <a:cs typeface="Arial"/>
              </a:rPr>
              <a:t>•</a:t>
            </a:r>
            <a:r>
              <a:rPr lang="en-US" sz="1200">
                <a:latin typeface="Calibri"/>
                <a:ea typeface="Calibri"/>
                <a:cs typeface="Calibri"/>
              </a:rPr>
              <a:t>   Lightweight, breathable clothing</a:t>
            </a:r>
            <a:endParaRPr lang="en-US" sz="1200"/>
          </a:p>
          <a:p>
            <a:pPr lvl="1">
              <a:buNone/>
            </a:pPr>
            <a:r>
              <a:rPr lang="en-US" sz="1200">
                <a:latin typeface="Arial"/>
                <a:ea typeface="Verdana"/>
                <a:cs typeface="Arial"/>
              </a:rPr>
              <a:t>•</a:t>
            </a:r>
            <a:r>
              <a:rPr lang="en-US" sz="1200">
                <a:latin typeface="Calibri"/>
                <a:ea typeface="Calibri"/>
                <a:cs typeface="Calibri"/>
              </a:rPr>
              <a:t>   Wide-brimmed hat</a:t>
            </a:r>
            <a:endParaRPr lang="en-US" sz="1200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>
                <a:latin typeface="Arial"/>
                <a:ea typeface="Verdana"/>
                <a:cs typeface="Arial"/>
              </a:rPr>
              <a:t>•</a:t>
            </a:r>
            <a:r>
              <a:rPr lang="en-US" sz="1200">
                <a:latin typeface="Calibri"/>
                <a:ea typeface="Calibri"/>
                <a:cs typeface="Calibri"/>
              </a:rPr>
              <a:t>   UV protection sunglasses</a:t>
            </a:r>
            <a:endParaRPr lang="en-US" sz="1200"/>
          </a:p>
          <a:p>
            <a:pPr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2. Stay Hydrated and Take Regular Breaks</a:t>
            </a:r>
            <a:endParaRPr lang="en-US" sz="1200" b="1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Drink water frequently</a:t>
            </a:r>
            <a:endParaRPr lang="en-US" sz="1200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Avoid caffeinated or sugary drinks</a:t>
            </a:r>
            <a:endParaRPr lang="en-US" sz="1200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Take breaks in shaded areas</a:t>
            </a:r>
            <a:endParaRPr lang="en-US" sz="1200"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3. Be Aware of Weather Conditions</a:t>
            </a:r>
            <a:endParaRPr lang="en-US" sz="1200" b="1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Check weather forecast</a:t>
            </a:r>
            <a:endParaRPr lang="en-US" sz="1200"/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Schedule tasks during cooler parts of the day</a:t>
            </a:r>
            <a:endParaRPr lang="en-US" sz="1200"/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Adjust plans for extreme heat</a:t>
            </a:r>
            <a:endParaRPr lang="en-US" sz="1200"/>
          </a:p>
          <a:p>
            <a:pPr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4. Use Sun Protection</a:t>
            </a:r>
            <a:endParaRPr lang="en-US" sz="1200" b="1"/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Apply SPF 30+ sunscreen every 2 hours</a:t>
            </a:r>
            <a:endParaRPr lang="en-US" sz="1200"/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Use lip balm with SPF</a:t>
            </a:r>
            <a:endParaRPr lang="en-US" sz="1200"/>
          </a:p>
          <a:p>
            <a:pPr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5. Be Cautious of Surroundings</a:t>
            </a:r>
            <a:endParaRPr lang="en-US" sz="1200" b="1"/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Watch for signs of heat exhaustion</a:t>
            </a:r>
            <a:endParaRPr lang="en-US" sz="1200"/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Be mindful of glare</a:t>
            </a:r>
            <a:endParaRPr lang="en-US" sz="1200"/>
          </a:p>
          <a:p>
            <a:pPr lvl="1">
              <a:buNone/>
            </a:pPr>
            <a:r>
              <a:rPr lang="en-US" sz="1200">
                <a:latin typeface="Arial"/>
                <a:ea typeface="+mn-lt"/>
                <a:cs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Stay alert for wildlife or insects</a:t>
            </a:r>
            <a:endParaRPr lang="en-US" sz="1200"/>
          </a:p>
          <a:p>
            <a:pPr marL="0" indent="0">
              <a:buNone/>
            </a:pPr>
            <a:endParaRPr lang="en-US" sz="1600" b="1">
              <a:solidFill>
                <a:srgbClr val="000000"/>
              </a:solidFill>
              <a:latin typeface="Verdana"/>
              <a:ea typeface="Verdana"/>
              <a:cs typeface="+mn-lt"/>
            </a:endParaRPr>
          </a:p>
          <a:p>
            <a:pPr>
              <a:buNone/>
            </a:pPr>
            <a:endParaRPr lang="en-US" sz="1400" b="1">
              <a:ea typeface="+mn-lt"/>
              <a:cs typeface="+mn-lt"/>
            </a:endParaRPr>
          </a:p>
          <a:p>
            <a:pPr lvl="1" indent="0">
              <a:buNone/>
            </a:pPr>
            <a:endParaRPr lang="en-US" sz="1000">
              <a:latin typeface="Verdana" panose="020B0604030504040204" pitchFamily="34" charset="0"/>
              <a:ea typeface="Verdana" panose="020B0604030504040204" pitchFamily="34" charset="0"/>
              <a:cs typeface="Segoe UI"/>
            </a:endParaRPr>
          </a:p>
          <a:p>
            <a:pPr marL="971550" lvl="1" indent="-285750">
              <a:buFont typeface="Calibri"/>
              <a:buChar char="-"/>
            </a:pPr>
            <a:endParaRPr lang="en-US" sz="600">
              <a:latin typeface="Verdana" panose="020B0604030504040204" pitchFamily="34" charset="0"/>
              <a:ea typeface="Verdana" panose="020B0604030504040204" pitchFamily="34" charset="0"/>
              <a:cs typeface="Segoe UI"/>
            </a:endParaRPr>
          </a:p>
          <a:p>
            <a:pPr marL="971550" lvl="1" indent="-285750">
              <a:buFont typeface="Calibri"/>
              <a:buChar char="-"/>
            </a:pPr>
            <a:endParaRPr lang="en-US" sz="600">
              <a:latin typeface="Verdana"/>
              <a:ea typeface="Verdana"/>
              <a:cs typeface="Segoe UI"/>
            </a:endParaRPr>
          </a:p>
          <a:p>
            <a:pPr marL="0" indent="0">
              <a:buNone/>
            </a:pPr>
            <a:endParaRPr lang="en-US" sz="600">
              <a:latin typeface="Verdana"/>
              <a:ea typeface="Verdana"/>
              <a:cs typeface="Segoe UI"/>
            </a:endParaRPr>
          </a:p>
        </p:txBody>
      </p:sp>
      <p:pic>
        <p:nvPicPr>
          <p:cNvPr id="4" name="Picture 3" descr="Sun in orange sky with lens flare">
            <a:extLst>
              <a:ext uri="{FF2B5EF4-FFF2-40B4-BE49-F238E27FC236}">
                <a16:creationId xmlns:a16="http://schemas.microsoft.com/office/drawing/2014/main" id="{E4780641-2532-A030-F0B4-B69389164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" b="183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7" name="Arc 4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w on a blade of grass">
            <a:extLst>
              <a:ext uri="{FF2B5EF4-FFF2-40B4-BE49-F238E27FC236}">
                <a16:creationId xmlns:a16="http://schemas.microsoft.com/office/drawing/2014/main" id="{5A38DC38-17A0-C0D0-3ACF-7533289C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37" r="10837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9675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3FCCD2D-A305-FADF-8B0C-866429EA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00A3-C938-5291-446D-633D4CBB1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C5700-72C6-32AF-551E-63EF2F22C2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75A07A-0EA1-C1AC-8CA4-F7E08E30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/>
                <a:ea typeface="Verdana"/>
              </a:rPr>
              <a:t>	SEM Overview</a:t>
            </a:r>
            <a:endParaRPr lang="en-US" sz="4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035A3-F433-BFB3-D3F9-2B58B9845049}"/>
              </a:ext>
            </a:extLst>
          </p:cNvPr>
          <p:cNvSpPr txBox="1"/>
          <p:nvPr/>
        </p:nvSpPr>
        <p:spPr>
          <a:xfrm>
            <a:off x="933391" y="1386732"/>
            <a:ext cx="965780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42424"/>
                </a:solidFill>
                <a:latin typeface="Verdana"/>
                <a:ea typeface="Verdana"/>
              </a:rPr>
              <a:t>Customer-driven offering</a:t>
            </a:r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 with long-term relationship (12-24 month coaching) focused on continuous improvement of energy performance</a:t>
            </a:r>
          </a:p>
          <a:p>
            <a:endParaRPr lang="en-US" sz="2400">
              <a:solidFill>
                <a:srgbClr val="242424"/>
              </a:solidFill>
              <a:latin typeface="Verdana"/>
              <a:ea typeface="Verdana"/>
            </a:endParaRPr>
          </a:p>
          <a:p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Benefits for contractors: </a:t>
            </a:r>
          </a:p>
          <a:p>
            <a:endParaRPr lang="en-US" sz="2400">
              <a:solidFill>
                <a:srgbClr val="242424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Identifying capital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Proactive approach to supporting customers on prescriptive and non-prescriptive measures, creating project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548718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FCB7C-B740-4374-6A53-527B1DC70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1957AB-F7A1-E738-62E5-FA90E4F5A6CB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Retro Commissioning</a:t>
            </a:r>
          </a:p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“RCx”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1531C9-6F1B-2D8F-89B3-6BEC78E04894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0B709AA5-E740-AA8F-55DE-A4DCD539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52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CD2D-A305-FADF-8B0C-866429EA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00A3-C938-5291-446D-633D4CBB1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C5700-72C6-32AF-551E-63EF2F22C2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75A07A-0EA1-C1AC-8CA4-F7E08E30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/>
                <a:ea typeface="Verdana"/>
              </a:rPr>
              <a:t>	RCx Overview </a:t>
            </a:r>
            <a:endParaRPr lang="en-US" sz="4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035A3-F433-BFB3-D3F9-2B58B9845049}"/>
              </a:ext>
            </a:extLst>
          </p:cNvPr>
          <p:cNvSpPr txBox="1"/>
          <p:nvPr/>
        </p:nvSpPr>
        <p:spPr>
          <a:xfrm>
            <a:off x="1001485" y="1230922"/>
            <a:ext cx="9783745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42424"/>
                </a:solidFill>
                <a:latin typeface="Verdana"/>
                <a:ea typeface="+mn-lt"/>
                <a:cs typeface="+mn-lt"/>
              </a:rPr>
              <a:t>Customer-driven, multi-track version of SEM</a:t>
            </a:r>
            <a:r>
              <a:rPr lang="en-US" sz="2400">
                <a:solidFill>
                  <a:srgbClr val="242424"/>
                </a:solidFill>
                <a:latin typeface="Verdana"/>
                <a:ea typeface="+mn-lt"/>
                <a:cs typeface="+mn-lt"/>
              </a:rPr>
              <a:t> with less time and commitment required from the customer.</a:t>
            </a:r>
          </a:p>
          <a:p>
            <a:endParaRPr lang="en-US" sz="2400">
              <a:solidFill>
                <a:srgbClr val="242424"/>
              </a:solidFill>
              <a:latin typeface="Verdana"/>
              <a:ea typeface="+mn-lt"/>
              <a:cs typeface="+mn-lt"/>
            </a:endParaRPr>
          </a:p>
          <a:p>
            <a:r>
              <a:rPr lang="en-US" sz="2400">
                <a:solidFill>
                  <a:srgbClr val="242424"/>
                </a:solidFill>
                <a:latin typeface="Verdana"/>
                <a:ea typeface="+mn-lt"/>
                <a:cs typeface="+mn-lt"/>
              </a:rPr>
              <a:t>Benefits for contractors:</a:t>
            </a:r>
            <a:endParaRPr lang="en-US" sz="2400">
              <a:solidFill>
                <a:srgbClr val="242424"/>
              </a:solidFill>
              <a:latin typeface="Verdana"/>
              <a:ea typeface="Verdana"/>
              <a:cs typeface="+mn-lt"/>
            </a:endParaRPr>
          </a:p>
          <a:p>
            <a:pPr marL="342900" indent="-342900">
              <a:buFontTx/>
              <a:buAutoNum type="arabicPeriod"/>
            </a:pPr>
            <a:endParaRPr lang="en-US" sz="2400">
              <a:solidFill>
                <a:srgbClr val="242424"/>
              </a:solidFill>
              <a:latin typeface="Verdana"/>
              <a:ea typeface="+mn-lt"/>
              <a:cs typeface="+mn-lt"/>
            </a:endParaRPr>
          </a:p>
          <a:p>
            <a:pPr marL="39497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Calibri"/>
                <a:cs typeface="Calibri"/>
              </a:rPr>
              <a:t>Contact us for tune-up process and control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Proactive approach to supporting customers on prescriptive and non-prescriptive measures, creating project opportunities</a:t>
            </a:r>
          </a:p>
          <a:p>
            <a:pPr marL="39497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Calibri"/>
                <a:cs typeface="Calibri"/>
              </a:rPr>
              <a:t>Customers tend to reinvest into the program for additional energy-efficiency opportunities</a:t>
            </a:r>
          </a:p>
          <a:p>
            <a:pPr marL="1257300" lvl="2" indent="-342900">
              <a:buFont typeface="Arial"/>
              <a:buChar char="•"/>
            </a:pPr>
            <a:endParaRPr lang="en-US">
              <a:solidFill>
                <a:srgbClr val="242424"/>
              </a:solidFill>
              <a:latin typeface="Verdana"/>
              <a:ea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endParaRPr lang="en-US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endParaRPr lang="en-US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endParaRPr lang="en-US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solidFill>
                <a:srgbClr val="242424"/>
              </a:solidFill>
              <a:latin typeface="Verdana"/>
              <a:ea typeface="Verdana"/>
              <a:cs typeface="Calibri"/>
            </a:endParaRPr>
          </a:p>
          <a:p>
            <a:pPr lvl="1"/>
            <a:endParaRPr lang="en-US">
              <a:solidFill>
                <a:srgbClr val="242424"/>
              </a:solidFill>
              <a:latin typeface="Verdana"/>
              <a:ea typeface="Verdana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581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5136B-F5C0-598A-1F8D-C1CDD1440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04D22025-F27B-9B17-6C54-CD509369F3DA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err="1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MISaves</a:t>
            </a:r>
            <a:endParaRPr lang="en-US" sz="4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C44D9A-757E-862C-D67A-022C9D7D3464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E7C7F183-E450-B3FE-624F-971E7BB8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9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DC88BA-3A9C-674D-986A-28EC9EB14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DTE Energy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64FD38-1C5A-5B47-8792-92EB9C68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Michigan Saves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3F289-4195-6B48-9954-E8A649A0AC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Todd O’Grady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DEE4B6-1450-F743-95BA-D23FB1546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7" y="4133287"/>
            <a:ext cx="6010275" cy="70375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248-701-3058</a:t>
            </a:r>
          </a:p>
          <a:p>
            <a:r>
              <a:rPr lang="en-US" err="1"/>
              <a:t>togrady@michigansaves.org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5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65B2E-6817-BEBF-80B2-D372D0E8A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88273-BCF0-4EF5-AC61-D74D1697214B}" type="slidenum">
              <a:rPr lang="en-US" smtClean="0"/>
              <a:pPr/>
              <a:t>35</a:t>
            </a:fld>
            <a:endParaRPr lang="en-US">
              <a:latin typeface="Centra No2 Light" pitchFamily="50" charset="0"/>
              <a:ea typeface="Centra No2 Light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BFB0C-B2C5-11E8-6716-D8468137A221}"/>
              </a:ext>
            </a:extLst>
          </p:cNvPr>
          <p:cNvSpPr txBox="1"/>
          <p:nvPr/>
        </p:nvSpPr>
        <p:spPr>
          <a:xfrm>
            <a:off x="473243" y="413041"/>
            <a:ext cx="76801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D702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Commercial and Public Sector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D702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D702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Energy Financing</a:t>
            </a:r>
            <a:endParaRPr lang="en-US" sz="3200">
              <a:latin typeface="Verdana"/>
              <a:ea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463E6-61B8-F060-A669-9281E4222C77}"/>
              </a:ext>
            </a:extLst>
          </p:cNvPr>
          <p:cNvSpPr txBox="1"/>
          <p:nvPr/>
        </p:nvSpPr>
        <p:spPr>
          <a:xfrm>
            <a:off x="473243" y="1968873"/>
            <a:ext cx="8136461" cy="30538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  <a:buClr>
                <a:srgbClr val="3D002A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+mn-lt"/>
                <a:cs typeface="+mn-lt"/>
              </a:rPr>
              <a:t>Michigan Saves is pleased to partner with DTE Energy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+mn-lt"/>
                <a:cs typeface="+mn-lt"/>
              </a:rPr>
              <a:t>to </a:t>
            </a: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+mn-lt"/>
                <a:cs typeface="+mn-lt"/>
              </a:rPr>
              <a:t>offer: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Verdana"/>
              <a:ea typeface="+mn-lt"/>
              <a:cs typeface="+mn-lt"/>
            </a:endParaRP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3D002A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+mn-lt"/>
                <a:cs typeface="+mn-lt"/>
              </a:rPr>
              <a:t>Special financing as low as 0% APR with terms up to 36 months for projects up to $250,000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Verdana"/>
              <a:ea typeface="+mn-lt"/>
              <a:cs typeface="+mn-lt"/>
            </a:endParaRP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3D002A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+mn-lt"/>
                <a:cs typeface="+mn-lt"/>
              </a:rPr>
              <a:t>Quick, hassle-free credit approval 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Verdana"/>
              <a:ea typeface="+mn-lt"/>
              <a:cs typeface="+mn-lt"/>
            </a:endParaRP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3D002A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+mn-lt"/>
                <a:cs typeface="+mn-lt"/>
              </a:rPr>
              <a:t>Financing for custom and prescriptive gas and electric projects, including energy efficient lighting, refrigeration, heating and cooling equipment, and more 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Verdana"/>
              <a:ea typeface="+mn-lt"/>
              <a:cs typeface="+mn-lt"/>
            </a:endParaRP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3D002A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+mn-lt"/>
                <a:cs typeface="+mn-lt"/>
              </a:rPr>
              <a:t>DTE is covering the contractor fee until further notice 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Verdana"/>
              <a:ea typeface="+mn-lt"/>
              <a:cs typeface="+mn-lt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3D002A"/>
              </a:buClr>
              <a:defRPr/>
            </a:pPr>
            <a:r>
              <a:rPr lang="en-US" sz="10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+mn-lt"/>
                <a:cs typeface="+mn-lt"/>
              </a:rPr>
              <a:t>*For DTE Energy customers only. Interest rate buydown amount cannot exceed the total amount of the rebate incentives.</a:t>
            </a:r>
            <a:endParaRPr lang="en-US" sz="1000">
              <a:solidFill>
                <a:prstClr val="black">
                  <a:lumMod val="85000"/>
                  <a:lumOff val="15000"/>
                </a:prstClr>
              </a:solidFill>
              <a:latin typeface="Verdana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02399F-93D0-6B0D-0ADB-FA0C050BBC11}"/>
              </a:ext>
            </a:extLst>
          </p:cNvPr>
          <p:cNvSpPr txBox="1"/>
          <p:nvPr/>
        </p:nvSpPr>
        <p:spPr>
          <a:xfrm>
            <a:off x="473242" y="1553193"/>
            <a:ext cx="7680157" cy="3495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defRPr/>
            </a:pPr>
            <a:r>
              <a:rPr lang="en-US" sz="1600" b="1">
                <a:solidFill>
                  <a:srgbClr val="6B0745"/>
                </a:solidFill>
                <a:latin typeface="Verdana"/>
                <a:ea typeface="Verdana"/>
                <a:cs typeface="Calibri"/>
              </a:rPr>
              <a:t>Interest rates as low as 0% APR </a:t>
            </a:r>
            <a:endParaRPr lang="en-US" sz="1600">
              <a:solidFill>
                <a:prstClr val="black">
                  <a:lumMod val="85000"/>
                  <a:lumOff val="15000"/>
                </a:prstClr>
              </a:solidFill>
              <a:latin typeface="Verdana"/>
              <a:ea typeface="Verdan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C4CFB7-860B-2FC3-D907-764A76507A49}"/>
              </a:ext>
            </a:extLst>
          </p:cNvPr>
          <p:cNvSpPr txBox="1"/>
          <p:nvPr/>
        </p:nvSpPr>
        <p:spPr>
          <a:xfrm>
            <a:off x="474870" y="5555220"/>
            <a:ext cx="3143868" cy="14798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1600" b="1">
                <a:solidFill>
                  <a:srgbClr val="FD7021"/>
                </a:solidFill>
                <a:latin typeface="Verdana"/>
                <a:ea typeface="Verdana"/>
              </a:rPr>
              <a:t>Contact: Todd O'Grady</a:t>
            </a:r>
            <a:endParaRPr lang="en-US" sz="1600">
              <a:latin typeface="Verdana"/>
              <a:ea typeface="Verdana"/>
              <a:cs typeface="Calibri" panose="020F0502020204030204"/>
            </a:endParaRPr>
          </a:p>
          <a:p>
            <a:pPr marL="0" lvl="0" indent="0" algn="l" defTabSz="914400">
              <a:spcBef>
                <a:spcPts val="1000"/>
              </a:spcBef>
              <a:buNone/>
              <a:tabLst/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Verdana"/>
              </a:rPr>
              <a:t>248-701-3058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R="0" lvl="0" algn="l" defTabSz="914400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Verdana"/>
              </a:rPr>
              <a:t>togrady@michigansaves.org</a:t>
            </a:r>
            <a:endParaRPr lang="en-US" sz="1600">
              <a:solidFill>
                <a:prstClr val="black">
                  <a:lumMod val="85000"/>
                  <a:lumOff val="15000"/>
                </a:prstClr>
              </a:solidFill>
              <a:latin typeface="Verdana"/>
              <a:ea typeface="Verdana"/>
              <a:cs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D002A"/>
              </a:buClr>
              <a:buSzTx/>
              <a:tabLst/>
              <a:defRPr/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6F1383-5CBC-0E2E-5CAF-C9B132B4A52F}"/>
              </a:ext>
            </a:extLst>
          </p:cNvPr>
          <p:cNvSpPr txBox="1"/>
          <p:nvPr/>
        </p:nvSpPr>
        <p:spPr>
          <a:xfrm>
            <a:off x="4748696" y="5798176"/>
            <a:ext cx="314386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b="1">
                <a:solidFill>
                  <a:srgbClr val="FD7021"/>
                </a:solidFill>
                <a:latin typeface="Verdana"/>
                <a:ea typeface="Verdana"/>
              </a:rPr>
              <a:t>MichiganSaves.org</a:t>
            </a:r>
            <a:endParaRPr lang="en-US">
              <a:latin typeface="Verdana"/>
              <a:ea typeface="Verdan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5795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EF2F-4FC5-659D-D81F-7045880C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D57D8-B319-772E-E24C-ACE80A748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141C6-6A6C-5B35-3AE3-C3C92DA006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72229-AFD8-66EB-E158-8778484BABCC}"/>
              </a:ext>
            </a:extLst>
          </p:cNvPr>
          <p:cNvSpPr txBox="1">
            <a:spLocks/>
          </p:cNvSpPr>
          <p:nvPr/>
        </p:nvSpPr>
        <p:spPr>
          <a:xfrm>
            <a:off x="735196" y="1270000"/>
            <a:ext cx="11070724" cy="4181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Additional Program Materials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Quarterly Newsletters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Contractor Council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Sales Training &amp; Support Opportunities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Contractor Golf Event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Mid-Year Check-in Event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Participating Contractor Trainings </a:t>
            </a:r>
            <a:r>
              <a:rPr lang="en-US" sz="2800" i="1">
                <a:latin typeface="Verdana"/>
                <a:ea typeface="Verdana"/>
                <a:cs typeface="Verdana" panose="020B0604030504040204" pitchFamily="34" charset="0"/>
              </a:rPr>
              <a:t>(LB only)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And more!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>
              <a:latin typeface="Verdana"/>
              <a:ea typeface="Verdana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You will be updated as new offerings roll out</a:t>
            </a:r>
          </a:p>
          <a:p>
            <a:pPr>
              <a:lnSpc>
                <a:spcPct val="100000"/>
              </a:lnSpc>
            </a:pP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i="1">
                <a:solidFill>
                  <a:srgbClr val="1E3575"/>
                </a:solidFill>
                <a:latin typeface="Verdana Pro Semibold" panose="020B0704030504040204" pitchFamily="34" charset="0"/>
                <a:ea typeface="Verdana"/>
                <a:cs typeface="Verdana" panose="020B0604030504040204" pitchFamily="34" charset="0"/>
              </a:rPr>
              <a:t>Have anything you’d like to see? Put it in the survey!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3A065A-0D94-3B98-44DB-0BBCD598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Thank You &amp; What’s Ahead…</a:t>
            </a:r>
          </a:p>
        </p:txBody>
      </p:sp>
    </p:spTree>
    <p:extLst>
      <p:ext uri="{BB962C8B-B14F-4D97-AF65-F5344CB8AC3E}">
        <p14:creationId xmlns:p14="http://schemas.microsoft.com/office/powerpoint/2010/main" val="3800128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40"/>
            <a:fld id="{7D3001DD-19C0-9A4C-AB02-0A92D46D91C4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9140"/>
              <a:t>37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defTabSz="1219140"/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Energy Efficiency Program for Business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6D9DD65-316A-47D4-B1B7-A0247A7849E7}"/>
              </a:ext>
            </a:extLst>
          </p:cNvPr>
          <p:cNvSpPr txBox="1">
            <a:spLocks/>
          </p:cNvSpPr>
          <p:nvPr/>
        </p:nvSpPr>
        <p:spPr>
          <a:xfrm>
            <a:off x="633597" y="1362098"/>
            <a:ext cx="10380696" cy="34577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28573" indent="-228573" algn="l" defTabSz="914289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719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133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2858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001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143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289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8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>
              <a:lnSpc>
                <a:spcPct val="150000"/>
              </a:lnSpc>
            </a:pPr>
            <a:r>
              <a:rPr lang="en-GB" sz="1800">
                <a:latin typeface="Verdana"/>
                <a:ea typeface="Verdana"/>
                <a:cs typeface="Calibri"/>
              </a:rPr>
              <a:t>Provides customers and contractors a convenient way to submit and monitor applications for rebates</a:t>
            </a:r>
            <a:endParaRPr lang="en-US">
              <a:latin typeface="Verdana"/>
              <a:ea typeface="Verdana"/>
            </a:endParaRPr>
          </a:p>
          <a:p>
            <a:pPr marL="227965" indent="-227965">
              <a:lnSpc>
                <a:spcPct val="150000"/>
              </a:lnSpc>
            </a:pPr>
            <a:r>
              <a:rPr lang="en-GB" sz="1800">
                <a:latin typeface="Verdana"/>
                <a:ea typeface="Verdana"/>
                <a:cs typeface="Calibri"/>
              </a:rPr>
              <a:t>Provides real-time status information on applications</a:t>
            </a:r>
            <a:endParaRPr lang="en-GB" sz="1800">
              <a:latin typeface="Verdana"/>
              <a:ea typeface="Verdana"/>
            </a:endParaRPr>
          </a:p>
          <a:p>
            <a:pPr marL="227965" indent="-227965">
              <a:lnSpc>
                <a:spcPct val="150000"/>
              </a:lnSpc>
            </a:pPr>
            <a:r>
              <a:rPr lang="en-GB" sz="1800">
                <a:latin typeface="Verdana"/>
                <a:ea typeface="Verdana"/>
                <a:cs typeface="Calibri"/>
              </a:rPr>
              <a:t>Provides better online information including application processing requirements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GB" sz="1800">
                <a:latin typeface="Verdana Pro Semibold" panose="020B0704030504040204" pitchFamily="34" charset="0"/>
                <a:cs typeface="Calibri"/>
              </a:rPr>
            </a:br>
            <a:r>
              <a:rPr lang="en-GB" sz="1800">
                <a:solidFill>
                  <a:srgbClr val="007C91"/>
                </a:solidFill>
                <a:latin typeface="Verdana Pro Semibold"/>
                <a:ea typeface="Verdana"/>
                <a:cs typeface="Calibri"/>
              </a:rPr>
              <a:t>Rollover projects will automatically be entered into the portal</a:t>
            </a:r>
          </a:p>
          <a:p>
            <a:pPr marL="227965" indent="-227965">
              <a:lnSpc>
                <a:spcPct val="150000"/>
              </a:lnSpc>
            </a:pPr>
            <a:endParaRPr lang="en-GB" sz="180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A9EE6-C7EC-550E-E142-58175588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Portal and OA benefits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D91336-3089-79F1-63F0-F93268861A2E}"/>
              </a:ext>
            </a:extLst>
          </p:cNvPr>
          <p:cNvSpPr txBox="1">
            <a:spLocks/>
          </p:cNvSpPr>
          <p:nvPr/>
        </p:nvSpPr>
        <p:spPr>
          <a:xfrm>
            <a:off x="0" y="4956747"/>
            <a:ext cx="12192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u="sng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hlinkClick r:id="rId3"/>
              </a:rPr>
              <a:t>Portal &amp; OA Demo</a:t>
            </a:r>
            <a:endParaRPr lang="en-US" sz="4000" u="sng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6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B0C9A-4DD6-5FBC-ACED-021CEBAF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3283C3C-D1C1-8DE2-AEDC-EA9AEE808926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41248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Q&amp;A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F8F2B0-0E71-7948-0B06-20D7E1332645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06D237E6-7F66-4D61-C0CC-4059CDD59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19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CF9D-6F2F-5D95-0224-D743001A3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DD4F5E8F-D014-A81C-77DB-792053312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4D989AF-9FCB-520A-0EB2-02D4B25EF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353" y="2867353"/>
            <a:ext cx="2857500" cy="28575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1611FEF-BC2A-53A6-13C4-AB437114E493}"/>
              </a:ext>
            </a:extLst>
          </p:cNvPr>
          <p:cNvSpPr txBox="1">
            <a:spLocks/>
          </p:cNvSpPr>
          <p:nvPr/>
        </p:nvSpPr>
        <p:spPr>
          <a:xfrm>
            <a:off x="6356213" y="413492"/>
            <a:ext cx="5581090" cy="53146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We want to hear from you.</a:t>
            </a:r>
          </a:p>
          <a:p>
            <a:pPr algn="ctr">
              <a:lnSpc>
                <a:spcPct val="100000"/>
              </a:lnSpc>
            </a:pPr>
            <a:endParaRPr lang="en-US" sz="48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Take the </a:t>
            </a:r>
          </a:p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Survey!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A3F011-CAA6-D57F-F298-600A3390DF84}"/>
              </a:ext>
            </a:extLst>
          </p:cNvPr>
          <p:cNvSpPr txBox="1">
            <a:spLocks/>
          </p:cNvSpPr>
          <p:nvPr/>
        </p:nvSpPr>
        <p:spPr>
          <a:xfrm>
            <a:off x="960902" y="4573836"/>
            <a:ext cx="3969504" cy="13207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1E3575"/>
                </a:solidFill>
                <a:latin typeface="Verdana Pro Semibold"/>
                <a:ea typeface="Verdana"/>
              </a:rPr>
              <a:t>Scan &gt;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2C14C3-4E42-E9CF-9C0B-B1BFAF140EA1}"/>
              </a:ext>
            </a:extLst>
          </p:cNvPr>
          <p:cNvSpPr txBox="1">
            <a:spLocks/>
          </p:cNvSpPr>
          <p:nvPr/>
        </p:nvSpPr>
        <p:spPr>
          <a:xfrm>
            <a:off x="958512" y="5537283"/>
            <a:ext cx="3969504" cy="13207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1E3575"/>
                </a:solidFill>
                <a:latin typeface="Verdana Pro Semibold"/>
                <a:ea typeface="Verdana"/>
              </a:rPr>
              <a:t>Click &gt;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937835-344C-A518-CCC7-919B3C974545}"/>
              </a:ext>
            </a:extLst>
          </p:cNvPr>
          <p:cNvSpPr txBox="1">
            <a:spLocks/>
          </p:cNvSpPr>
          <p:nvPr/>
        </p:nvSpPr>
        <p:spPr>
          <a:xfrm>
            <a:off x="3769801" y="5537282"/>
            <a:ext cx="8322538" cy="13207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>
                <a:solidFill>
                  <a:srgbClr val="007C91"/>
                </a:solidFill>
                <a:latin typeface="Verdana Pro Semibold"/>
                <a:ea typeface="Verdana"/>
              </a:rPr>
              <a:t>https://survey.alchemer.com/s3/8250747/DTE-C-I-2025-Participating-Contractor-Training-Survey</a:t>
            </a:r>
            <a:endParaRPr lang="en-US" sz="2000">
              <a:solidFill>
                <a:srgbClr val="007C9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E6141-91AC-60E6-5AF9-D23030761C30}"/>
              </a:ext>
            </a:extLst>
          </p:cNvPr>
          <p:cNvSpPr txBox="1">
            <a:spLocks/>
          </p:cNvSpPr>
          <p:nvPr/>
        </p:nvSpPr>
        <p:spPr>
          <a:xfrm>
            <a:off x="2235108" y="5062269"/>
            <a:ext cx="1020466" cy="13207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1E3575"/>
                </a:solidFill>
                <a:latin typeface="Verdana Pro Semibold"/>
                <a:ea typeface="Verdana"/>
              </a:rPr>
              <a:t>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002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CBCA-A870-DD21-CD8F-82E4C928E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417457-BDAA-E87B-F636-8603E7E22A13}"/>
              </a:ext>
            </a:extLst>
          </p:cNvPr>
          <p:cNvSpPr txBox="1"/>
          <p:nvPr/>
        </p:nvSpPr>
        <p:spPr>
          <a:xfrm>
            <a:off x="4914899" y="5181276"/>
            <a:ext cx="2362201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Verdana Pro Semibold"/>
                <a:ea typeface="Verdana"/>
              </a:rPr>
              <a:t>Wes </a:t>
            </a:r>
            <a:r>
              <a:rPr lang="en-US" err="1">
                <a:latin typeface="Verdana Pro Semibold"/>
                <a:ea typeface="Verdana"/>
              </a:rPr>
              <a:t>Maharas</a:t>
            </a:r>
            <a:b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>
                <a:latin typeface="Aptos"/>
                <a:ea typeface="Verdana"/>
              </a:rPr>
              <a:t>Energy Advisor II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9643D-3627-8690-DC8C-237EE18F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/>
          <a:lstStyle/>
          <a:p>
            <a:r>
              <a:rPr lang="en-US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Introductions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94425C-FF03-5C87-E327-2E0C7E64C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94" y="1547813"/>
            <a:ext cx="2749675" cy="34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3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962812-BA2D-D68D-7069-19CDC72F1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EDC8DE0-5819-48C0-C3F8-61BE1E8A3C93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CC5F3B5-69E2-C63F-05FC-305E63D7A4A3}"/>
              </a:ext>
            </a:extLst>
          </p:cNvPr>
          <p:cNvSpPr txBox="1">
            <a:spLocks/>
          </p:cNvSpPr>
          <p:nvPr/>
        </p:nvSpPr>
        <p:spPr>
          <a:xfrm>
            <a:off x="3222947" y="222919"/>
            <a:ext cx="857504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i="1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 winners are…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B0FD1-8494-61F0-FADD-B34A86FB2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30" y="2816772"/>
            <a:ext cx="4655526" cy="3452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C86676-36E4-942D-EB89-A9D06E1C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694" y="2653138"/>
            <a:ext cx="3738075" cy="3738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9D8FA6-2049-6485-952D-7CF80419D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874" y="2228193"/>
            <a:ext cx="3664997" cy="43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4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55C33-25FF-D073-5F84-22E1608DD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63A48FDA-1C83-E227-A1DB-324E1542D405}"/>
              </a:ext>
            </a:extLst>
          </p:cNvPr>
          <p:cNvSpPr txBox="1">
            <a:spLocks/>
          </p:cNvSpPr>
          <p:nvPr/>
        </p:nvSpPr>
        <p:spPr>
          <a:xfrm>
            <a:off x="4450079" y="4725495"/>
            <a:ext cx="7741921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Contact Us</a:t>
            </a:r>
            <a:endParaRPr lang="en-US" sz="2400">
              <a:latin typeface="Verdana Pro Semibold"/>
              <a:ea typeface="Verdana"/>
            </a:endParaRPr>
          </a:p>
          <a:p>
            <a:endParaRPr lang="en-US" sz="1800" b="1"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1800" b="1">
                <a:latin typeface="Verdana"/>
                <a:ea typeface="Verdana"/>
                <a:cs typeface="Verdana" panose="020B0604030504040204" pitchFamily="34" charset="0"/>
              </a:rPr>
              <a:t>Phone: </a:t>
            </a:r>
            <a:r>
              <a:rPr lang="en-US" sz="1800">
                <a:latin typeface="Verdana"/>
                <a:ea typeface="Verdana"/>
                <a:cs typeface="Verdana" panose="020B0604030504040204" pitchFamily="34" charset="0"/>
              </a:rPr>
              <a:t>855.748.2525</a:t>
            </a:r>
            <a:endParaRPr lang="en-US" sz="1800">
              <a:ea typeface="Calibri Light" panose="020F0302020204030204"/>
              <a:cs typeface="Calibri Light" panose="020F0302020204030204"/>
            </a:endParaRPr>
          </a:p>
          <a:p>
            <a:endParaRPr lang="en-US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>
                <a:latin typeface="Verdana"/>
                <a:ea typeface="Verdana"/>
                <a:cs typeface="Verdana" panose="020B0604030504040204" pitchFamily="34" charset="0"/>
              </a:rPr>
              <a:t>Email: </a:t>
            </a:r>
            <a:r>
              <a:rPr lang="en-US" sz="1800">
                <a:latin typeface="Verdana"/>
                <a:ea typeface="Verdana"/>
                <a:cs typeface="Verdana" panose="020B0604030504040204" pitchFamily="34" charset="0"/>
              </a:rPr>
              <a:t>contractors@michiganee.com</a:t>
            </a:r>
          </a:p>
          <a:p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>
                <a:latin typeface="Verdana"/>
                <a:ea typeface="Verdana"/>
                <a:cs typeface="Verdana" panose="020B0604030504040204" pitchFamily="34" charset="0"/>
              </a:rPr>
              <a:t>Website: </a:t>
            </a:r>
            <a:r>
              <a:rPr lang="en-US" sz="1800">
                <a:latin typeface="Verdana"/>
                <a:ea typeface="Verdana"/>
                <a:cs typeface="Verdana" panose="020B0604030504040204" pitchFamily="34" charset="0"/>
              </a:rPr>
              <a:t>www.michiganee.com</a:t>
            </a:r>
          </a:p>
          <a:p>
            <a:pPr>
              <a:lnSpc>
                <a:spcPct val="100000"/>
              </a:lnSpc>
            </a:pPr>
            <a:endParaRPr lang="en-US" sz="40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29641479-4975-818F-1B56-7D7CAB379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9388A-8942-46C7-5503-8D8522F7EAE2}"/>
              </a:ext>
            </a:extLst>
          </p:cNvPr>
          <p:cNvSpPr txBox="1"/>
          <p:nvPr/>
        </p:nvSpPr>
        <p:spPr>
          <a:xfrm>
            <a:off x="4377241" y="3072496"/>
            <a:ext cx="503212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1E3575"/>
                </a:solidFill>
                <a:latin typeface="Verdana Pro Semibold"/>
                <a:ea typeface="Calibri"/>
                <a:cs typeface="Calibri"/>
              </a:rPr>
              <a:t>Thank you! </a:t>
            </a:r>
            <a:endParaRPr lang="en-US" sz="6000">
              <a:solidFill>
                <a:srgbClr val="1E3575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en-US" sz="4800">
                <a:solidFill>
                  <a:srgbClr val="1E3575"/>
                </a:solidFill>
                <a:latin typeface="Verdana Pro Semibold"/>
                <a:ea typeface="Calibri"/>
                <a:cs typeface="Calibri"/>
              </a:rPr>
              <a:t> </a:t>
            </a:r>
            <a:endParaRPr lang="en-US" sz="4800">
              <a:solidFill>
                <a:srgbClr val="1E3575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295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724A7-4358-F67C-12BE-C9E4DE8E2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1C47EB5-68F5-1042-89B1-E6A048D91B75}"/>
              </a:ext>
            </a:extLst>
          </p:cNvPr>
          <p:cNvSpPr txBox="1">
            <a:spLocks/>
          </p:cNvSpPr>
          <p:nvPr/>
        </p:nvSpPr>
        <p:spPr>
          <a:xfrm>
            <a:off x="3254480" y="3429000"/>
            <a:ext cx="8204235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for 2025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F57586-8BEA-DF8C-CE96-A3B85456441A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08DD7885-1C9E-3532-A0D4-2B3EBEB3D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0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CF252-B7B2-7FF7-BC39-B0D5C3353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F227-4E68-0577-0006-C03BB5627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996C4-12F2-D753-41A5-1765CF0E92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C1CA3-B23C-C276-83E0-F14342EF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Concierge Service Model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34F6BD-8A64-2B02-DEA6-9A7269CC9132}"/>
              </a:ext>
            </a:extLst>
          </p:cNvPr>
          <p:cNvSpPr txBox="1">
            <a:spLocks/>
          </p:cNvSpPr>
          <p:nvPr/>
        </p:nvSpPr>
        <p:spPr>
          <a:xfrm>
            <a:off x="650240" y="1408335"/>
            <a:ext cx="11541760" cy="45921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aseline="-25000">
                <a:latin typeface="Verdana"/>
                <a:ea typeface="Verdana"/>
                <a:cs typeface="Verdana" panose="020B0604030504040204" pitchFamily="34" charset="0"/>
              </a:rPr>
              <a:t>We are delighted to be your implementor for 2025!</a:t>
            </a:r>
          </a:p>
          <a:p>
            <a:endParaRPr lang="en-US" sz="3200" baseline="-25000">
              <a:latin typeface="Verdana"/>
              <a:ea typeface="Verdana"/>
              <a:cs typeface="Verdana" panose="020B0604030504040204" pitchFamily="34" charset="0"/>
            </a:endParaRPr>
          </a:p>
          <a:p>
            <a:endParaRPr lang="en-US" sz="2000" b="1"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Energy Efficiency Program for Business</a:t>
            </a:r>
          </a:p>
          <a:p>
            <a:r>
              <a:rPr lang="en-US" sz="2000">
                <a:latin typeface="Verdana"/>
                <a:ea typeface="Verdana"/>
                <a:cs typeface="Verdana" panose="020B0604030504040204" pitchFamily="34" charset="0"/>
              </a:rPr>
              <a:t>Service is our number one priority. We are here to help both you </a:t>
            </a:r>
            <a:b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>
                <a:latin typeface="Verdana"/>
                <a:ea typeface="Verdana"/>
                <a:cs typeface="Verdana" panose="020B0604030504040204" pitchFamily="34" charset="0"/>
              </a:rPr>
              <a:t>and the DTE customers, regardless of offering. </a:t>
            </a:r>
          </a:p>
          <a:p>
            <a:endParaRPr lang="en-US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Offerings </a:t>
            </a:r>
            <a:r>
              <a:rPr lang="en-US" sz="2000" i="1">
                <a:latin typeface="Verdana"/>
                <a:ea typeface="Verdana"/>
                <a:cs typeface="Verdana" panose="020B0604030504040204" pitchFamily="34" charset="0"/>
              </a:rPr>
              <a:t>(formerly called programs)</a:t>
            </a: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:</a:t>
            </a:r>
          </a:p>
          <a:p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Large Business (LB)</a:t>
            </a:r>
            <a:r>
              <a:rPr lang="en-US" sz="2000" b="1" i="1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000" i="1">
                <a:latin typeface="Verdana"/>
                <a:ea typeface="Verdana"/>
                <a:cs typeface="Verdana" panose="020B0604030504040204" pitchFamily="34" charset="0"/>
              </a:rPr>
              <a:t>formerly called Downstream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Small and Medium Business (SMB)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Midstream (Instant Discounts)</a:t>
            </a:r>
            <a:endParaRPr lang="en-US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Strategic Energy Management (SEM)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Retro Commissioning (RCx)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Compressed Air and Steam Trap Efficiency </a:t>
            </a:r>
            <a:r>
              <a:rPr lang="en-US" sz="2000" i="1">
                <a:latin typeface="Verdana"/>
                <a:ea typeface="Verdana"/>
                <a:cs typeface="Verdana" panose="020B0604030504040204" pitchFamily="34" charset="0"/>
              </a:rPr>
              <a:t>formerly called Find &amp; </a:t>
            </a:r>
            <a:r>
              <a:rPr lang="en-US" sz="2000" i="1" err="1">
                <a:latin typeface="Verdana"/>
                <a:ea typeface="Verdana"/>
                <a:cs typeface="Verdana" panose="020B0604030504040204" pitchFamily="34" charset="0"/>
              </a:rPr>
              <a:t>Fix</a:t>
            </a:r>
            <a:r>
              <a:rPr lang="en-US" sz="2000" i="1" baseline="30000" err="1">
                <a:latin typeface="Verdana"/>
                <a:ea typeface="Verdana"/>
                <a:cs typeface="Verdana" panose="020B0604030504040204" pitchFamily="34" charset="0"/>
              </a:rPr>
              <a:t>TM</a:t>
            </a:r>
            <a:endParaRPr lang="en-US" sz="2000" i="1" baseline="30000">
              <a:latin typeface="Verdana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5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D6522-4021-844B-106F-D19525CCE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0C55B44-7231-B580-2432-4841EADDB04E}"/>
              </a:ext>
            </a:extLst>
          </p:cNvPr>
          <p:cNvSpPr/>
          <p:nvPr/>
        </p:nvSpPr>
        <p:spPr>
          <a:xfrm>
            <a:off x="6187440" y="2213521"/>
            <a:ext cx="5364480" cy="3393287"/>
          </a:xfrm>
          <a:prstGeom prst="rect">
            <a:avLst/>
          </a:prstGeom>
          <a:noFill/>
          <a:ln w="28575"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C3DE27-C575-9BD9-39AD-E967914DD11D}"/>
              </a:ext>
            </a:extLst>
          </p:cNvPr>
          <p:cNvSpPr/>
          <p:nvPr/>
        </p:nvSpPr>
        <p:spPr>
          <a:xfrm>
            <a:off x="6187440" y="2213521"/>
            <a:ext cx="5364480" cy="837271"/>
          </a:xfrm>
          <a:prstGeom prst="rect">
            <a:avLst/>
          </a:prstGeom>
          <a:solidFill>
            <a:srgbClr val="007C91"/>
          </a:solidFill>
          <a:ln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B8E8E1-96C9-FDAF-A20D-6B1D342543A9}"/>
              </a:ext>
            </a:extLst>
          </p:cNvPr>
          <p:cNvSpPr/>
          <p:nvPr/>
        </p:nvSpPr>
        <p:spPr>
          <a:xfrm>
            <a:off x="518160" y="2223585"/>
            <a:ext cx="5364480" cy="3393287"/>
          </a:xfrm>
          <a:prstGeom prst="rect">
            <a:avLst/>
          </a:prstGeom>
          <a:noFill/>
          <a:ln w="28575"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A67511-660C-CD3C-820E-C3A3BDDDDC1A}"/>
              </a:ext>
            </a:extLst>
          </p:cNvPr>
          <p:cNvSpPr/>
          <p:nvPr/>
        </p:nvSpPr>
        <p:spPr>
          <a:xfrm>
            <a:off x="518160" y="2223585"/>
            <a:ext cx="5364480" cy="837271"/>
          </a:xfrm>
          <a:prstGeom prst="rect">
            <a:avLst/>
          </a:prstGeom>
          <a:solidFill>
            <a:srgbClr val="007C91"/>
          </a:solidFill>
          <a:ln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F789F-FBED-4EB3-1446-DA760C6DB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F737C-CCC2-E942-54F0-2E3B39BF9F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C531E-9A4D-726C-5360-CC9FADE04008}"/>
              </a:ext>
            </a:extLst>
          </p:cNvPr>
          <p:cNvSpPr txBox="1">
            <a:spLocks/>
          </p:cNvSpPr>
          <p:nvPr/>
        </p:nvSpPr>
        <p:spPr>
          <a:xfrm>
            <a:off x="518160" y="2455122"/>
            <a:ext cx="5364480" cy="2861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Customers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dteenergy.com/business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</a:p>
          <a:p>
            <a:pPr algn="ctr"/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saveenergy@dteenergy.com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5BBD6B-6551-F30C-D6DB-510FB7B7CD11}"/>
              </a:ext>
            </a:extLst>
          </p:cNvPr>
          <p:cNvSpPr txBox="1">
            <a:spLocks/>
          </p:cNvSpPr>
          <p:nvPr/>
        </p:nvSpPr>
        <p:spPr>
          <a:xfrm>
            <a:off x="6197600" y="2455122"/>
            <a:ext cx="5364480" cy="2861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Contractors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>
                <a:latin typeface="Verdana"/>
                <a:ea typeface="Verdana"/>
                <a:cs typeface="Verdana" panose="020B0604030504040204" pitchFamily="34" charset="0"/>
              </a:rPr>
              <a:t>Website</a:t>
            </a:r>
          </a:p>
          <a:p>
            <a:pPr algn="ctr"/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www.michiganee.com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>
                <a:latin typeface="Verdana"/>
                <a:ea typeface="Verdana"/>
                <a:cs typeface="Verdana" panose="020B0604030504040204" pitchFamily="34" charset="0"/>
              </a:rPr>
              <a:t>Email</a:t>
            </a: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 contractors@michiganee.com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DF67B2-A5E0-347D-E0B9-D39137306D99}"/>
              </a:ext>
            </a:extLst>
          </p:cNvPr>
          <p:cNvSpPr txBox="1">
            <a:spLocks/>
          </p:cNvSpPr>
          <p:nvPr/>
        </p:nvSpPr>
        <p:spPr>
          <a:xfrm>
            <a:off x="0" y="1422606"/>
            <a:ext cx="12192000" cy="5157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Phone Number: </a:t>
            </a:r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855.748.2525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DCF121-8DE7-E22B-703C-2FF578C2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Program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6333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56059-9124-6DD4-DA0F-B4A529A6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4E77E-63CC-D338-6FFA-6A58C66A2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684B0-8F87-9C9E-EE2E-D88356A9D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BF3CA-4432-0E47-C5FD-6C35F78B8C30}"/>
              </a:ext>
            </a:extLst>
          </p:cNvPr>
          <p:cNvSpPr txBox="1">
            <a:spLocks/>
          </p:cNvSpPr>
          <p:nvPr/>
        </p:nvSpPr>
        <p:spPr>
          <a:xfrm>
            <a:off x="471914" y="1552401"/>
            <a:ext cx="4405764" cy="4181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Updated and new program materials being created: </a:t>
            </a:r>
          </a:p>
          <a:p>
            <a:pPr>
              <a:lnSpc>
                <a:spcPct val="100000"/>
              </a:lnSpc>
            </a:pPr>
            <a:endParaRPr lang="en-US" sz="240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Policies &amp; Procedures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Third party agreement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Program overview flyer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Bonus flyers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Case studies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FAQs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And more!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>
              <a:latin typeface="Verdana"/>
              <a:ea typeface="Verdana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  <a:hlinkClick r:id="rId3"/>
              </a:rPr>
              <a:t>View Sales Tools</a:t>
            </a:r>
            <a:endParaRPr lang="en-US" sz="240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36D2FD-CA1E-B541-5000-CF654E25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Program Materials</a:t>
            </a:r>
          </a:p>
        </p:txBody>
      </p:sp>
      <p:pic>
        <p:nvPicPr>
          <p:cNvPr id="10" name="Picture 9" descr="A person sitting at a desk looking at a computer&#10;&#10;Description automatically generated">
            <a:extLst>
              <a:ext uri="{FF2B5EF4-FFF2-40B4-BE49-F238E27FC236}">
                <a16:creationId xmlns:a16="http://schemas.microsoft.com/office/drawing/2014/main" id="{F50560C1-776E-9FC3-ED3D-F5F76FDC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0" y="1763327"/>
            <a:ext cx="3594538" cy="4593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document with text on it&#10;&#10;Description automatically generated">
            <a:extLst>
              <a:ext uri="{FF2B5EF4-FFF2-40B4-BE49-F238E27FC236}">
                <a16:creationId xmlns:a16="http://schemas.microsoft.com/office/drawing/2014/main" id="{174F91B1-E256-8D0D-93BD-389C10E7F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83" y="1135119"/>
            <a:ext cx="3354503" cy="43411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72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DCFC4-83CE-79FE-9FDD-E0BFCA8E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B32FD-A749-B947-3319-929113F60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153B3-4DE0-5D65-D3A0-0F3CF878D9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03ABD-F262-13F0-0923-38BE3054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65" y="1458890"/>
            <a:ext cx="6618567" cy="36379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8A31B-C107-8F18-C126-CD4D81B6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Contractor Microsite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3BE66-11CD-49A0-9660-94A4FE8B0886}"/>
              </a:ext>
            </a:extLst>
          </p:cNvPr>
          <p:cNvSpPr txBox="1">
            <a:spLocks/>
          </p:cNvSpPr>
          <p:nvPr/>
        </p:nvSpPr>
        <p:spPr>
          <a:xfrm>
            <a:off x="0" y="5651706"/>
            <a:ext cx="12192000" cy="5157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www.michiganee.com</a:t>
            </a:r>
            <a:endParaRPr lang="en-US" sz="2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4F5F1-D757-9C35-A94C-FD8AA7D4E0C5}"/>
              </a:ext>
            </a:extLst>
          </p:cNvPr>
          <p:cNvSpPr/>
          <p:nvPr/>
        </p:nvSpPr>
        <p:spPr>
          <a:xfrm>
            <a:off x="52252" y="1939034"/>
            <a:ext cx="4380779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New website designed for all contractors supporting the DTE Energy Efficiency for Business offerings! </a:t>
            </a:r>
          </a:p>
        </p:txBody>
      </p:sp>
    </p:spTree>
    <p:extLst>
      <p:ext uri="{BB962C8B-B14F-4D97-AF65-F5344CB8AC3E}">
        <p14:creationId xmlns:p14="http://schemas.microsoft.com/office/powerpoint/2010/main" val="32576113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DTE Presenation Theme">
      <a:dk1>
        <a:srgbClr val="000000"/>
      </a:dk1>
      <a:lt1>
        <a:srgbClr val="FFFFFF"/>
      </a:lt1>
      <a:dk2>
        <a:srgbClr val="1E3575"/>
      </a:dk2>
      <a:lt2>
        <a:srgbClr val="D9D9D6"/>
      </a:lt2>
      <a:accent1>
        <a:srgbClr val="1E3575"/>
      </a:accent1>
      <a:accent2>
        <a:srgbClr val="59BEC9"/>
      </a:accent2>
      <a:accent3>
        <a:srgbClr val="007C91"/>
      </a:accent3>
      <a:accent4>
        <a:srgbClr val="0071CE"/>
      </a:accent4>
      <a:accent5>
        <a:srgbClr val="D2D755"/>
      </a:accent5>
      <a:accent6>
        <a:srgbClr val="8FAD15"/>
      </a:accent6>
      <a:hlink>
        <a:srgbClr val="0072CE"/>
      </a:hlink>
      <a:folHlink>
        <a:srgbClr val="5231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A037FD5EEAD469383E4F8E3AC63AD" ma:contentTypeVersion="14" ma:contentTypeDescription="Create a new document." ma:contentTypeScope="" ma:versionID="40c19ce3c1c87798002a57f672dfcd00">
  <xsd:schema xmlns:xsd="http://www.w3.org/2001/XMLSchema" xmlns:xs="http://www.w3.org/2001/XMLSchema" xmlns:p="http://schemas.microsoft.com/office/2006/metadata/properties" xmlns:ns2="1b0aa562-19b4-4fdd-8585-4775ae4cf957" xmlns:ns3="e2787259-5b18-4084-a796-aee1c38e4be0" targetNamespace="http://schemas.microsoft.com/office/2006/metadata/properties" ma:root="true" ma:fieldsID="7cab55505a21be92474102f1cebff0b5" ns2:_="" ns3:_="">
    <xsd:import namespace="1b0aa562-19b4-4fdd-8585-4775ae4cf957"/>
    <xsd:import namespace="e2787259-5b18-4084-a796-aee1c38e4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aa562-19b4-4fdd-8585-4775ae4cf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61a3f4-1e69-4502-bd87-7abe80dc3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87259-5b18-4084-a796-aee1c38e4b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777ffc-f0a8-4bfc-b4bf-6b7c7ab013e0}" ma:internalName="TaxCatchAll" ma:showField="CatchAllData" ma:web="e2787259-5b18-4084-a796-aee1c38e4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787259-5b18-4084-a796-aee1c38e4be0" xsi:nil="true"/>
    <lcf76f155ced4ddcb4097134ff3c332f xmlns="1b0aa562-19b4-4fdd-8585-4775ae4cf9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613CF7-1AF9-4CCD-A03C-A28731206EDE}">
  <ds:schemaRefs>
    <ds:schemaRef ds:uri="1b0aa562-19b4-4fdd-8585-4775ae4cf957"/>
    <ds:schemaRef ds:uri="e2787259-5b18-4084-a796-aee1c38e4b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4B51C5-3CC7-4B6C-972B-1F921CC1E5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B4F0D9-8697-44C5-A255-9D7CE4D13589}">
  <ds:schemaRefs>
    <ds:schemaRef ds:uri="1b0aa562-19b4-4fdd-8585-4775ae4cf957"/>
    <ds:schemaRef ds:uri="e2787259-5b18-4084-a796-aee1c38e4b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8ee12a3-5bcd-4f4e-b3f4-bbf43d9c570a}" enabled="0" method="" siteId="{a8ee12a3-5bcd-4f4e-b3f4-bbf43d9c570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41</Slides>
  <Notes>39</Notes>
  <HiddenSlides>5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1_Office Theme</vt:lpstr>
      <vt:lpstr>2_Office Theme</vt:lpstr>
      <vt:lpstr>2025 Contractor Kickoff Webinar Energy Efficiency Program for Business</vt:lpstr>
      <vt:lpstr> Agenda</vt:lpstr>
      <vt:lpstr>Safety Moment</vt:lpstr>
      <vt:lpstr> Introductions</vt:lpstr>
      <vt:lpstr>PowerPoint Presentation</vt:lpstr>
      <vt:lpstr> NEW Concierge Service Model</vt:lpstr>
      <vt:lpstr> NEW Program Contact Info</vt:lpstr>
      <vt:lpstr> NEW Program Materials</vt:lpstr>
      <vt:lpstr> NEW Contractor Microsite</vt:lpstr>
      <vt:lpstr>PowerPoint Presentation</vt:lpstr>
      <vt:lpstr> Catalogs, Applications &amp; Rebates</vt:lpstr>
      <vt:lpstr> Application Processing</vt:lpstr>
      <vt:lpstr> Application Deadline</vt:lpstr>
      <vt:lpstr> 2025 Rebate and Measure Updates</vt:lpstr>
      <vt:lpstr> ACH Payments with Choice Digital</vt:lpstr>
      <vt:lpstr>PowerPoint Presentation</vt:lpstr>
      <vt:lpstr>PowerPoint Presentation</vt:lpstr>
      <vt:lpstr> 2025 LB Bonus Structure</vt:lpstr>
      <vt:lpstr> LB Participating Contractors</vt:lpstr>
      <vt:lpstr> Rebate Process – Key Reminders</vt:lpstr>
      <vt:lpstr> Rebate Process – Key Reminders</vt:lpstr>
      <vt:lpstr>PowerPoint Presentation</vt:lpstr>
      <vt:lpstr> 2025 SMB Bonus Structure</vt:lpstr>
      <vt:lpstr>PowerPoint Presentation</vt:lpstr>
      <vt:lpstr> Distributor Process</vt:lpstr>
      <vt:lpstr> NEW for 2025</vt:lpstr>
      <vt:lpstr>PowerPoint Presentation</vt:lpstr>
      <vt:lpstr> Compressed Air/Steam Overview</vt:lpstr>
      <vt:lpstr>PowerPoint Presentation</vt:lpstr>
      <vt:lpstr> SEM Overview</vt:lpstr>
      <vt:lpstr>PowerPoint Presentation</vt:lpstr>
      <vt:lpstr> RCx Overview </vt:lpstr>
      <vt:lpstr>PowerPoint Presentation</vt:lpstr>
      <vt:lpstr>Michigan Saves</vt:lpstr>
      <vt:lpstr>PowerPoint Presentation</vt:lpstr>
      <vt:lpstr> Thank You &amp; What’s Ahead…</vt:lpstr>
      <vt:lpstr> Portal and OA benefits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Program Reviews</dc:title>
  <dc:creator>Blake, Erin</dc:creator>
  <cp:revision>1</cp:revision>
  <dcterms:created xsi:type="dcterms:W3CDTF">2020-12-08T16:09:09Z</dcterms:created>
  <dcterms:modified xsi:type="dcterms:W3CDTF">2025-06-24T18:36:15Z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">
    <vt:lpwstr>en-GB</vt:lpwstr>
  </property>
  <property fmtid="{D5CDD505-2E9C-101B-9397-08002B2CF9AE}" pid="3" name="SD_DocumentLanguageString">
    <vt:lpwstr>English (United Kingdom)</vt:lpwstr>
  </property>
  <property fmtid="{D5CDD505-2E9C-101B-9397-08002B2CF9AE}" pid="4" name="SD_UserprofileName">
    <vt:lpwstr/>
  </property>
  <property fmtid="{D5CDD505-2E9C-101B-9397-08002B2CF9AE}" pid="5" name="DocumentInfoFinished">
    <vt:lpwstr>True</vt:lpwstr>
  </property>
  <property fmtid="{D5CDD505-2E9C-101B-9397-08002B2CF9AE}" pid="6" name="ContentTypeId">
    <vt:lpwstr>0x010100E25A037FD5EEAD469383E4F8E3AC63AD</vt:lpwstr>
  </property>
  <property fmtid="{D5CDD505-2E9C-101B-9397-08002B2CF9AE}" pid="7" name="MSIP_Label_22fbb032-08bf-4f1e-af46-2528cd3f96ca_Enabled">
    <vt:lpwstr>true</vt:lpwstr>
  </property>
  <property fmtid="{D5CDD505-2E9C-101B-9397-08002B2CF9AE}" pid="8" name="MSIP_Label_22fbb032-08bf-4f1e-af46-2528cd3f96ca_SetDate">
    <vt:lpwstr>2022-01-12T22:14:23Z</vt:lpwstr>
  </property>
  <property fmtid="{D5CDD505-2E9C-101B-9397-08002B2CF9AE}" pid="9" name="MSIP_Label_22fbb032-08bf-4f1e-af46-2528cd3f96ca_Method">
    <vt:lpwstr>Privileged</vt:lpwstr>
  </property>
  <property fmtid="{D5CDD505-2E9C-101B-9397-08002B2CF9AE}" pid="10" name="MSIP_Label_22fbb032-08bf-4f1e-af46-2528cd3f96ca_Name">
    <vt:lpwstr>22fbb032-08bf-4f1e-af46-2528cd3f96ca</vt:lpwstr>
  </property>
  <property fmtid="{D5CDD505-2E9C-101B-9397-08002B2CF9AE}" pid="11" name="MSIP_Label_22fbb032-08bf-4f1e-af46-2528cd3f96ca_SiteId">
    <vt:lpwstr>adf10e2b-b6e9-41d6-be2f-c12bb566019c</vt:lpwstr>
  </property>
  <property fmtid="{D5CDD505-2E9C-101B-9397-08002B2CF9AE}" pid="12" name="MSIP_Label_22fbb032-08bf-4f1e-af46-2528cd3f96ca_ActionId">
    <vt:lpwstr>280bd20f-3450-445b-a928-826d6dc03a12</vt:lpwstr>
  </property>
  <property fmtid="{D5CDD505-2E9C-101B-9397-08002B2CF9AE}" pid="13" name="MSIP_Label_22fbb032-08bf-4f1e-af46-2528cd3f96ca_ContentBits">
    <vt:lpwstr>0</vt:lpwstr>
  </property>
  <property fmtid="{D5CDD505-2E9C-101B-9397-08002B2CF9AE}" pid="14" name="MediaServiceImageTags">
    <vt:lpwstr/>
  </property>
</Properties>
</file>